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8" r:id="rId4"/>
    <p:sldId id="307" r:id="rId5"/>
    <p:sldId id="308" r:id="rId6"/>
    <p:sldId id="318" r:id="rId7"/>
    <p:sldId id="259" r:id="rId8"/>
    <p:sldId id="319" r:id="rId9"/>
    <p:sldId id="261" r:id="rId10"/>
    <p:sldId id="267" r:id="rId11"/>
    <p:sldId id="322" r:id="rId12"/>
    <p:sldId id="323" r:id="rId13"/>
    <p:sldId id="324" r:id="rId14"/>
    <p:sldId id="268" r:id="rId15"/>
    <p:sldId id="269" r:id="rId16"/>
    <p:sldId id="271" r:id="rId17"/>
    <p:sldId id="275" r:id="rId18"/>
    <p:sldId id="277" r:id="rId19"/>
    <p:sldId id="320" r:id="rId20"/>
    <p:sldId id="287" r:id="rId21"/>
    <p:sldId id="288" r:id="rId22"/>
    <p:sldId id="321" r:id="rId23"/>
    <p:sldId id="278" r:id="rId24"/>
    <p:sldId id="289" r:id="rId25"/>
    <p:sldId id="282" r:id="rId26"/>
    <p:sldId id="326" r:id="rId27"/>
    <p:sldId id="327" r:id="rId28"/>
    <p:sldId id="325" r:id="rId29"/>
    <p:sldId id="317" r:id="rId30"/>
    <p:sldId id="311" r:id="rId31"/>
    <p:sldId id="328" r:id="rId32"/>
    <p:sldId id="316" r:id="rId33"/>
    <p:sldId id="283" r:id="rId3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91EBBBCC-DAD2-459C-BE2E-F6DE35CF9A28}" styleName="Темный стиль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1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5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7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10"/>
          <p:cNvSpPr/>
          <p:nvPr/>
        </p:nvSpPr>
        <p:spPr>
          <a:xfrm>
            <a:off x="990600" y="1017588"/>
            <a:ext cx="7178675" cy="483076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11"/>
          <p:cNvSpPr/>
          <p:nvPr/>
        </p:nvSpPr>
        <p:spPr>
          <a:xfrm>
            <a:off x="990600" y="1009650"/>
            <a:ext cx="7180263" cy="4832350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435684">
            <a:off x="769938" y="701675"/>
            <a:ext cx="566737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4096196">
            <a:off x="7854950" y="749300"/>
            <a:ext cx="566738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88" y="5357813"/>
            <a:ext cx="121443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2A52AD-8611-4D4F-ACA3-D75EC56172FF}" type="datetimeFigureOut">
              <a:rPr lang="ru-RU"/>
              <a:pPr>
                <a:defRPr/>
              </a:pPr>
              <a:t>28.05.2024</a:t>
            </a:fld>
            <a:endParaRPr lang="ru-RU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750" y="5357813"/>
            <a:ext cx="50339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475" y="5357813"/>
            <a:ext cx="554038" cy="3651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DAFEF84-1B81-4140-AAB6-FB51557912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92A510-5D2D-4DE1-96B4-759555B62775}" type="datetimeFigureOut">
              <a:rPr lang="ru-RU"/>
              <a:pPr>
                <a:defRPr/>
              </a:pPr>
              <a:t>28.05.2024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A5B7D-51A5-4367-8EC0-01E1962E13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852613-D965-43DF-BD8A-FA528E755632}" type="datetimeFigureOut">
              <a:rPr lang="ru-RU"/>
              <a:pPr>
                <a:defRPr/>
              </a:pPr>
              <a:t>28.05.2024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D5AF1-C675-4E27-86FF-E672F8E826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8C4EFF-22C9-4CBC-BE12-81B847190E12}" type="datetimeFigureOut">
              <a:rPr lang="ru-RU"/>
              <a:pPr>
                <a:defRPr/>
              </a:pPr>
              <a:t>28.05.2024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4BB0FC-B7EA-4777-B9E3-1795747430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BC1BB3-CFB0-46DD-9EA6-81E22D07637F}" type="datetimeFigureOut">
              <a:rPr lang="ru-RU"/>
              <a:pPr>
                <a:defRPr/>
              </a:pPr>
              <a:t>28.05.2024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6A506B-05A5-4437-A36F-8A3C2285D1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A338A-75C8-442C-8BAD-DFA599559BEF}" type="datetimeFigureOut">
              <a:rPr lang="ru-RU"/>
              <a:pPr>
                <a:defRPr/>
              </a:pPr>
              <a:t>28.05.2024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D7F28-7539-4832-B34E-B6E2AA8540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1D247F-555D-4D1C-96A4-8961CD1F2BCF}" type="datetimeFigureOut">
              <a:rPr lang="ru-RU"/>
              <a:pPr>
                <a:defRPr/>
              </a:pPr>
              <a:t>28.05.2024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A70E15-3410-4F9F-869E-3D7E436A2B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6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8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15"/>
          <p:cNvSpPr/>
          <p:nvPr/>
        </p:nvSpPr>
        <p:spPr>
          <a:xfrm rot="60000">
            <a:off x="4468813" y="604838"/>
            <a:ext cx="3789362" cy="572293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16"/>
          <p:cNvSpPr/>
          <p:nvPr/>
        </p:nvSpPr>
        <p:spPr>
          <a:xfrm rot="60000">
            <a:off x="4471988" y="603250"/>
            <a:ext cx="3787775" cy="5722938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2"/>
          <p:cNvSpPr/>
          <p:nvPr/>
        </p:nvSpPr>
        <p:spPr>
          <a:xfrm rot="21540000">
            <a:off x="749300" y="576263"/>
            <a:ext cx="3789363" cy="572293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3"/>
          <p:cNvSpPr/>
          <p:nvPr/>
        </p:nvSpPr>
        <p:spPr>
          <a:xfrm rot="21540000">
            <a:off x="749300" y="576263"/>
            <a:ext cx="3789363" cy="5721350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435684">
            <a:off x="2371725" y="293688"/>
            <a:ext cx="566738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4096196">
            <a:off x="6280150" y="333375"/>
            <a:ext cx="566738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2063" y="5886450"/>
            <a:ext cx="12128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2F4828-F837-4AF3-B495-E858F71A02A1}" type="datetimeFigureOut">
              <a:rPr lang="ru-RU"/>
              <a:pPr>
                <a:defRPr/>
              </a:pPr>
              <a:t>28.05.2024</a:t>
            </a:fld>
            <a:endParaRPr lang="ru-RU"/>
          </a:p>
        </p:txBody>
      </p:sp>
      <p:sp>
        <p:nvSpPr>
          <p:cNvPr id="16" name="Footer Placeholder 5"/>
          <p:cNvSpPr>
            <a:spLocks noGrp="1"/>
          </p:cNvSpPr>
          <p:nvPr>
            <p:ph type="ftr" sz="quarter" idx="11"/>
          </p:nvPr>
        </p:nvSpPr>
        <p:spPr>
          <a:xfrm rot="21540000">
            <a:off x="914400" y="5829300"/>
            <a:ext cx="35226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8088" y="5897563"/>
            <a:ext cx="55403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145537-9985-4D53-BF32-76DC3BB65A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6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8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11"/>
          <p:cNvSpPr/>
          <p:nvPr/>
        </p:nvSpPr>
        <p:spPr>
          <a:xfrm rot="21540000">
            <a:off x="749300" y="576263"/>
            <a:ext cx="3789363" cy="572293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12"/>
          <p:cNvSpPr/>
          <p:nvPr/>
        </p:nvSpPr>
        <p:spPr>
          <a:xfrm rot="21540000">
            <a:off x="744538" y="576263"/>
            <a:ext cx="3789362" cy="5721350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28"/>
          <p:cNvSpPr/>
          <p:nvPr/>
        </p:nvSpPr>
        <p:spPr>
          <a:xfrm rot="60000">
            <a:off x="4468813" y="604838"/>
            <a:ext cx="3789362" cy="572293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29"/>
          <p:cNvSpPr/>
          <p:nvPr/>
        </p:nvSpPr>
        <p:spPr>
          <a:xfrm rot="60000">
            <a:off x="4464050" y="603250"/>
            <a:ext cx="3789363" cy="5722938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435684">
            <a:off x="2371725" y="293688"/>
            <a:ext cx="566738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4096196">
            <a:off x="6280150" y="333375"/>
            <a:ext cx="566738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238" y="5888038"/>
            <a:ext cx="121443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839ABE-DAB8-44D9-8E73-8ED147E639FF}" type="datetimeFigureOut">
              <a:rPr lang="ru-RU"/>
              <a:pPr>
                <a:defRPr/>
              </a:pPr>
              <a:t>28.05.2024</a:t>
            </a:fld>
            <a:endParaRPr lang="ru-RU"/>
          </a:p>
        </p:txBody>
      </p:sp>
      <p:sp>
        <p:nvSpPr>
          <p:cNvPr id="16" name="Footer Placeholder 5"/>
          <p:cNvSpPr>
            <a:spLocks noGrp="1"/>
          </p:cNvSpPr>
          <p:nvPr>
            <p:ph type="ftr" sz="quarter" idx="11"/>
          </p:nvPr>
        </p:nvSpPr>
        <p:spPr>
          <a:xfrm rot="21540000">
            <a:off x="914400" y="5830888"/>
            <a:ext cx="33194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850" y="5900738"/>
            <a:ext cx="5540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6F91CE-A517-4471-891D-6DD82456DA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0608F1-1B02-422C-B9AB-36174CD53A66}" type="datetimeFigureOut">
              <a:rPr lang="ru-RU"/>
              <a:pPr>
                <a:defRPr/>
              </a:pPr>
              <a:t>28.05.2024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5194F2-D5FF-4E6C-95E2-638C29A001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0B4234-E2E1-481F-A37D-E0F9B1AAC80E}" type="datetimeFigureOut">
              <a:rPr lang="ru-RU"/>
              <a:pPr>
                <a:defRPr/>
              </a:pPr>
              <a:t>28.05.2024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27A6FD-C29F-4FFE-8B0A-6E313FFD0E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838" y="574675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838" y="576263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2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 rot="1435684">
            <a:off x="544513" y="273050"/>
            <a:ext cx="566737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 rot="4096196">
            <a:off x="8115300" y="298450"/>
            <a:ext cx="566738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4" name="Title Placeholder 1"/>
          <p:cNvSpPr>
            <a:spLocks noGrp="1"/>
          </p:cNvSpPr>
          <p:nvPr>
            <p:ph type="title"/>
          </p:nvPr>
        </p:nvSpPr>
        <p:spPr bwMode="auto">
          <a:xfrm>
            <a:off x="1095375" y="817563"/>
            <a:ext cx="6964363" cy="1201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3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463675" y="2119313"/>
            <a:ext cx="6196013" cy="360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775" y="5808663"/>
            <a:ext cx="1212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Rage Italic" pitchFamily="66" charset="0"/>
                <a:cs typeface="+mn-cs"/>
              </a:defRPr>
            </a:lvl1pPr>
          </a:lstStyle>
          <a:p>
            <a:pPr>
              <a:defRPr/>
            </a:pPr>
            <a:fld id="{96D35D13-CA13-478D-A543-72DAE0BB299E}" type="datetimeFigureOut">
              <a:rPr lang="ru-RU"/>
              <a:pPr>
                <a:defRPr/>
              </a:pPr>
              <a:t>28.05.2024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0" y="5808663"/>
            <a:ext cx="5540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Rage Italic" pitchFamily="66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800" y="5808663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Rage Italic" pitchFamily="66" charset="0"/>
                <a:cs typeface="+mn-cs"/>
              </a:defRPr>
            </a:lvl1pPr>
          </a:lstStyle>
          <a:p>
            <a:pPr>
              <a:defRPr/>
            </a:pPr>
            <a:fld id="{29236FD8-D542-48AF-AABC-BF79093B2F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7" r:id="rId2"/>
    <p:sldLayoutId id="2147483826" r:id="rId3"/>
    <p:sldLayoutId id="2147483825" r:id="rId4"/>
    <p:sldLayoutId id="2147483824" r:id="rId5"/>
    <p:sldLayoutId id="2147483823" r:id="rId6"/>
    <p:sldLayoutId id="2147483822" r:id="rId7"/>
    <p:sldLayoutId id="2147483829" r:id="rId8"/>
    <p:sldLayoutId id="2147483830" r:id="rId9"/>
    <p:sldLayoutId id="2147483821" r:id="rId10"/>
    <p:sldLayoutId id="214748382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tant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tant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tant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tantia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Brush Script MT" pitchFamily="66" charset="0"/>
        <a:buChar char="O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64465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989856" y="1059542"/>
            <a:ext cx="7182544" cy="47457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1003300" y="2708275"/>
            <a:ext cx="7183438" cy="28003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Бориспільський заклад дошкільної освіти</a:t>
            </a:r>
            <a:r>
              <a:rPr lang="uk-UA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8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«В</a:t>
            </a:r>
            <a:r>
              <a:rPr lang="uk-UA" sz="80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е</a:t>
            </a:r>
            <a:r>
              <a:rPr lang="uk-UA" sz="8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с</a:t>
            </a:r>
            <a:r>
              <a:rPr lang="uk-UA" sz="80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е</a:t>
            </a:r>
            <a:r>
              <a:rPr lang="uk-UA" sz="8000" b="1" i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л</a:t>
            </a:r>
            <a:r>
              <a:rPr lang="uk-UA" sz="8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к</a:t>
            </a:r>
            <a:r>
              <a:rPr lang="uk-UA" sz="80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а</a:t>
            </a:r>
            <a:r>
              <a:rPr lang="uk-UA" sz="8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Бориспільської міської ради</a:t>
            </a:r>
            <a:endParaRPr lang="ru-RU" sz="3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650" y="549275"/>
            <a:ext cx="7632700" cy="1201738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Завдання на 2023– 2024 навчальний рік</a:t>
            </a:r>
            <a:endParaRPr lang="ru-RU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38" name="Объект 2"/>
          <p:cNvSpPr>
            <a:spLocks noGrp="1"/>
          </p:cNvSpPr>
          <p:nvPr>
            <p:ph idx="1"/>
          </p:nvPr>
        </p:nvSpPr>
        <p:spPr>
          <a:xfrm>
            <a:off x="755650" y="1844675"/>
            <a:ext cx="7632700" cy="439261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800" smtClean="0"/>
              <a:t> </a:t>
            </a:r>
            <a:r>
              <a:rPr lang="uk-UA" smtClean="0"/>
              <a:t>1. Виховання свідомого громадянина-патріота засобами культурно-історичних та загальнолюдських цінностей нації з використанням сучасних засобів та технологій. </a:t>
            </a:r>
            <a:endParaRPr lang="ru-RU" smtClean="0"/>
          </a:p>
          <a:p>
            <a:pPr>
              <a:lnSpc>
                <a:spcPct val="90000"/>
              </a:lnSpc>
            </a:pPr>
            <a:r>
              <a:rPr lang="uk-UA" smtClean="0"/>
              <a:t>2. Формування основ екологічної культури, розвиток спостережливості та естетичних почуттів під час ознайомлення із природою рідного краю.</a:t>
            </a:r>
            <a:endParaRPr lang="ru-RU" smtClean="0"/>
          </a:p>
          <a:p>
            <a:pPr>
              <a:lnSpc>
                <a:spcPct val="90000"/>
              </a:lnSpc>
            </a:pPr>
            <a:r>
              <a:rPr lang="uk-UA" smtClean="0"/>
              <a:t>3. Правове та громадянське виховання засобами художньої літератури.</a:t>
            </a:r>
            <a:endParaRPr lang="ru-RU" smtClean="0"/>
          </a:p>
          <a:p>
            <a:pPr eaLnBrk="1" hangingPunct="1">
              <a:lnSpc>
                <a:spcPct val="90000"/>
              </a:lnSpc>
              <a:buFont typeface="Brush Script MT" pitchFamily="66" charset="0"/>
              <a:buNone/>
            </a:pPr>
            <a:endParaRPr lang="uk-UA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650" y="549275"/>
            <a:ext cx="7632700" cy="1201738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Педагогічні ради </a:t>
            </a:r>
            <a:endParaRPr lang="ru-RU" b="1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362" name="Объект 2"/>
          <p:cNvSpPr>
            <a:spLocks noGrp="1"/>
          </p:cNvSpPr>
          <p:nvPr>
            <p:ph sz="quarter" idx="13"/>
          </p:nvPr>
        </p:nvSpPr>
        <p:spPr>
          <a:xfrm>
            <a:off x="971550" y="1628775"/>
            <a:ext cx="7200900" cy="3879850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uk-UA" sz="1700" b="1" smtClean="0"/>
              <a:t>Педагогічна рада № 1</a:t>
            </a:r>
          </a:p>
          <a:p>
            <a:pPr algn="r">
              <a:lnSpc>
                <a:spcPct val="80000"/>
              </a:lnSpc>
            </a:pPr>
            <a:r>
              <a:rPr lang="uk-UA" sz="1700" b="1" smtClean="0"/>
              <a:t>Серпень </a:t>
            </a:r>
          </a:p>
          <a:p>
            <a:pPr>
              <a:lnSpc>
                <a:spcPct val="80000"/>
              </a:lnSpc>
            </a:pPr>
            <a:r>
              <a:rPr lang="uk-UA" sz="1700" smtClean="0"/>
              <a:t>1. Підсумки літнього оздоровлення.                  Панченко Л.Є.</a:t>
            </a:r>
            <a:endParaRPr lang="ru-RU" sz="1700" smtClean="0"/>
          </a:p>
          <a:p>
            <a:pPr>
              <a:lnSpc>
                <a:spcPct val="80000"/>
              </a:lnSpc>
            </a:pPr>
            <a:r>
              <a:rPr lang="uk-UA" sz="1700" smtClean="0"/>
              <a:t>2.Комплектація груп  дітьми та педагогами.      Панченко Л.Є.</a:t>
            </a:r>
            <a:endParaRPr lang="ru-RU" sz="1700" smtClean="0"/>
          </a:p>
          <a:p>
            <a:pPr>
              <a:lnSpc>
                <a:spcPct val="80000"/>
              </a:lnSpc>
            </a:pPr>
            <a:r>
              <a:rPr lang="uk-UA" sz="1700" smtClean="0"/>
              <a:t>3. Стан готовності груп  до нового навчального року.     </a:t>
            </a:r>
          </a:p>
          <a:p>
            <a:pPr>
              <a:lnSpc>
                <a:spcPct val="80000"/>
              </a:lnSpc>
            </a:pPr>
            <a:r>
              <a:rPr lang="uk-UA" sz="1700" smtClean="0"/>
              <a:t>                                                               Ламашевська В.В.</a:t>
            </a:r>
            <a:endParaRPr lang="ru-RU" sz="1700" smtClean="0"/>
          </a:p>
          <a:p>
            <a:pPr>
              <a:lnSpc>
                <a:spcPct val="80000"/>
              </a:lnSpc>
            </a:pPr>
            <a:r>
              <a:rPr lang="uk-UA" sz="1700" smtClean="0"/>
              <a:t>4. Обговорення та затвердження річного плану роботи на 2023 - 2024 навчальний рік.                             Панченко Л.Є.</a:t>
            </a:r>
            <a:endParaRPr lang="ru-RU" sz="1700" smtClean="0"/>
          </a:p>
          <a:p>
            <a:pPr>
              <a:lnSpc>
                <a:spcPct val="80000"/>
              </a:lnSpc>
            </a:pPr>
            <a:r>
              <a:rPr lang="uk-UA" sz="1700" smtClean="0"/>
              <a:t>5. Схвалення освітньої програми закладу на 2023-2024 н.р., виду планування, повсякденного планування відповідно розробленого шаблону на новий навчальний рік.              Ламашевська В.В.            </a:t>
            </a:r>
            <a:endParaRPr lang="ru-RU" sz="1700" smtClean="0"/>
          </a:p>
          <a:p>
            <a:pPr>
              <a:lnSpc>
                <a:spcPct val="80000"/>
              </a:lnSpc>
            </a:pPr>
            <a:r>
              <a:rPr lang="uk-UA" sz="1700" smtClean="0"/>
              <a:t>6. Ознайомлення з матеріалами серпневої конференції.</a:t>
            </a:r>
          </a:p>
          <a:p>
            <a:pPr>
              <a:lnSpc>
                <a:spcPct val="80000"/>
              </a:lnSpc>
            </a:pPr>
            <a:r>
              <a:rPr lang="uk-UA" sz="1700" smtClean="0"/>
              <a:t>                                                                        Панченко Л.Є.</a:t>
            </a:r>
            <a:endParaRPr lang="ru-RU" sz="1700" smtClean="0"/>
          </a:p>
          <a:p>
            <a:pPr>
              <a:lnSpc>
                <a:spcPct val="80000"/>
              </a:lnSpc>
            </a:pPr>
            <a:r>
              <a:rPr lang="uk-UA" sz="1700" smtClean="0"/>
              <a:t>7. Затвердження єдиного дня проведення педагогічних годин.             </a:t>
            </a:r>
          </a:p>
          <a:p>
            <a:pPr>
              <a:lnSpc>
                <a:spcPct val="80000"/>
              </a:lnSpc>
            </a:pPr>
            <a:r>
              <a:rPr lang="uk-UA" sz="1700" smtClean="0"/>
              <a:t>                                                                        Панченко Л.Є.</a:t>
            </a:r>
            <a:endParaRPr lang="ru-RU" sz="1700" smtClean="0"/>
          </a:p>
          <a:p>
            <a:pPr>
              <a:lnSpc>
                <a:spcPct val="80000"/>
              </a:lnSpc>
            </a:pPr>
            <a:r>
              <a:rPr lang="uk-UA" sz="1700" smtClean="0"/>
              <a:t>8. Проект рішення педагогічної ради.            Ламашевська В.</a:t>
            </a:r>
            <a:endParaRPr lang="ru-RU" sz="1700" smtClean="0"/>
          </a:p>
          <a:p>
            <a:pPr eaLnBrk="1" hangingPunct="1">
              <a:lnSpc>
                <a:spcPct val="80000"/>
              </a:lnSpc>
            </a:pPr>
            <a:endParaRPr lang="ru-RU" sz="17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Содержимое 5"/>
          <p:cNvSpPr>
            <a:spLocks noGrp="1"/>
          </p:cNvSpPr>
          <p:nvPr>
            <p:ph idx="1"/>
          </p:nvPr>
        </p:nvSpPr>
        <p:spPr>
          <a:xfrm>
            <a:off x="1285875" y="785813"/>
            <a:ext cx="6373813" cy="4937125"/>
          </a:xfrm>
        </p:spPr>
        <p:txBody>
          <a:bodyPr/>
          <a:lstStyle/>
          <a:p>
            <a:pPr algn="ctr"/>
            <a:r>
              <a:rPr lang="uk-UA" sz="1800" b="1" smtClean="0"/>
              <a:t>Педагогічна рада № 2</a:t>
            </a:r>
          </a:p>
          <a:p>
            <a:pPr algn="ctr"/>
            <a:r>
              <a:rPr lang="uk-UA" sz="1800" b="1" smtClean="0"/>
              <a:t>на тему:</a:t>
            </a:r>
          </a:p>
          <a:p>
            <a:r>
              <a:rPr lang="uk-UA" sz="1800" b="1" smtClean="0"/>
              <a:t>«</a:t>
            </a:r>
            <a:r>
              <a:rPr lang="uk-UA" sz="1800" b="1" i="1" smtClean="0"/>
              <a:t>Національно-патріотичне виховання як засіб становлення сучасного українця, адаптованого до нових умов життя»</a:t>
            </a:r>
            <a:r>
              <a:rPr lang="uk-UA" sz="1800" b="1" smtClean="0"/>
              <a:t> </a:t>
            </a:r>
            <a:endParaRPr lang="ru-RU" sz="1800" smtClean="0"/>
          </a:p>
          <a:p>
            <a:r>
              <a:rPr lang="uk-UA" sz="1400" smtClean="0"/>
              <a:t>1.Інформація про виконання рішень попередньої педради.          Ламашевська В. В.</a:t>
            </a:r>
            <a:endParaRPr lang="ru-RU" sz="1400" smtClean="0"/>
          </a:p>
          <a:p>
            <a:r>
              <a:rPr lang="uk-UA" sz="1400" smtClean="0"/>
              <a:t>2.Аналітична доповідь.                                    Панченко Л.Є.</a:t>
            </a:r>
            <a:endParaRPr lang="ru-RU" sz="1400" smtClean="0"/>
          </a:p>
          <a:p>
            <a:r>
              <a:rPr lang="uk-UA" sz="1400" smtClean="0"/>
              <a:t>3. Педагогічний аукціон: «Дидактичні ігри з національно-патріотичного спрямування» - педагоги</a:t>
            </a:r>
            <a:endParaRPr lang="ru-RU" sz="1400" smtClean="0"/>
          </a:p>
          <a:p>
            <a:r>
              <a:rPr lang="uk-UA" sz="1400" smtClean="0"/>
              <a:t>4.Роль музичної діяльності у національно-патріотичному вихованні дошкільнят.                                                    Хурда О. М. </a:t>
            </a:r>
            <a:endParaRPr lang="ru-RU" sz="1400" smtClean="0"/>
          </a:p>
          <a:p>
            <a:r>
              <a:rPr lang="uk-UA" sz="1400" smtClean="0"/>
              <a:t>5.Педагогічна реклама цікавих дидактичних ігор національно-патріотичного спрямування.                                       Вихователі</a:t>
            </a:r>
            <a:endParaRPr lang="ru-RU" sz="1400" smtClean="0"/>
          </a:p>
          <a:p>
            <a:r>
              <a:rPr lang="uk-UA" sz="1400" smtClean="0"/>
              <a:t>6.Розгляд результатів медико-педагогічно-го контролю на заняттях з фізкульту-ри.                                                       Ламашевська В.В.</a:t>
            </a:r>
            <a:endParaRPr lang="ru-RU" sz="1400" smtClean="0"/>
          </a:p>
          <a:p>
            <a:r>
              <a:rPr lang="uk-UA" sz="1400" smtClean="0"/>
              <a:t>7.Порядок реагування на випадки боулінгу.        Ламашевська В.В.</a:t>
            </a:r>
            <a:endParaRPr lang="ru-RU" sz="1400" smtClean="0"/>
          </a:p>
          <a:p>
            <a:r>
              <a:rPr lang="uk-UA" sz="1400" smtClean="0"/>
              <a:t>8. Рішення педради.                                            Панченко Л.Є.</a:t>
            </a:r>
            <a:endParaRPr lang="ru-RU" sz="1400" smtClean="0"/>
          </a:p>
          <a:p>
            <a:pPr algn="ctr"/>
            <a:endParaRPr lang="uk-UA" sz="18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Содержимое 2"/>
          <p:cNvSpPr>
            <a:spLocks noGrp="1"/>
          </p:cNvSpPr>
          <p:nvPr>
            <p:ph idx="1"/>
          </p:nvPr>
        </p:nvSpPr>
        <p:spPr>
          <a:xfrm>
            <a:off x="1463675" y="928688"/>
            <a:ext cx="6196013" cy="4794250"/>
          </a:xfrm>
        </p:spPr>
        <p:txBody>
          <a:bodyPr/>
          <a:lstStyle/>
          <a:p>
            <a:pPr algn="ctr"/>
            <a:r>
              <a:rPr lang="uk-UA" sz="1800" b="1" smtClean="0"/>
              <a:t>Педагогічна рада№ 3</a:t>
            </a:r>
          </a:p>
          <a:p>
            <a:r>
              <a:rPr lang="uk-UA" sz="1400" b="1" smtClean="0"/>
              <a:t>Сучасні методи і технології екологічного виховання як крок до екологічної освіти сталого розвитку</a:t>
            </a:r>
            <a:endParaRPr lang="ru-RU" sz="1400" smtClean="0"/>
          </a:p>
          <a:p>
            <a:r>
              <a:rPr lang="uk-UA" sz="1400" b="1" smtClean="0"/>
              <a:t>«Я землі свій паросток зелений»</a:t>
            </a:r>
            <a:endParaRPr lang="ru-RU" sz="1400" smtClean="0"/>
          </a:p>
          <a:p>
            <a:r>
              <a:rPr lang="uk-UA" sz="1400" smtClean="0"/>
              <a:t>1.Виконання рішень попередньої педради.          Ламашевська В</a:t>
            </a:r>
          </a:p>
          <a:p>
            <a:r>
              <a:rPr lang="uk-UA" sz="1400" smtClean="0"/>
              <a:t>.2. Ділова гра «Карусель» (2 команди):</a:t>
            </a:r>
            <a:endParaRPr lang="ru-RU" sz="1400" smtClean="0"/>
          </a:p>
          <a:p>
            <a:r>
              <a:rPr lang="uk-UA" sz="1400" smtClean="0"/>
              <a:t>1 команда – формування основ екологічної компетентності у дошкільнят згідно вимог БКДО.</a:t>
            </a:r>
            <a:endParaRPr lang="ru-RU" sz="1400" smtClean="0"/>
          </a:p>
          <a:p>
            <a:r>
              <a:rPr lang="uk-UA" sz="1400" smtClean="0"/>
              <a:t>2 команда- методичні поради.</a:t>
            </a:r>
            <a:endParaRPr lang="ru-RU" sz="1400" smtClean="0"/>
          </a:p>
          <a:p>
            <a:r>
              <a:rPr lang="uk-UA" sz="1400" smtClean="0"/>
              <a:t>3. Дискусія «Заняття вчора, сьогодні, завтра» (сучасне заняття: яке воно?)                                                                       Багрова С. М.</a:t>
            </a:r>
            <a:endParaRPr lang="ru-RU" sz="1400" smtClean="0"/>
          </a:p>
          <a:p>
            <a:r>
              <a:rPr lang="uk-UA" sz="1400" smtClean="0"/>
              <a:t>4. Гра «Асоціації»</a:t>
            </a:r>
            <a:endParaRPr lang="ru-RU" sz="1400" smtClean="0"/>
          </a:p>
          <a:p>
            <a:r>
              <a:rPr lang="uk-UA" sz="1400" smtClean="0"/>
              <a:t>5. Бліц-опитування «Що я знаю про охорону природи» -</a:t>
            </a:r>
          </a:p>
          <a:p>
            <a:r>
              <a:rPr lang="uk-UA" sz="1400" smtClean="0"/>
              <a:t>                                                                               Палійчук Т. М.</a:t>
            </a:r>
            <a:endParaRPr lang="ru-RU" sz="1400" smtClean="0"/>
          </a:p>
          <a:p>
            <a:r>
              <a:rPr lang="uk-UA" sz="1400" smtClean="0"/>
              <a:t>6. Наші знахідки (презентація дидактичних ігор)     Вихователі</a:t>
            </a:r>
            <a:endParaRPr lang="ru-RU" sz="1400" smtClean="0"/>
          </a:p>
          <a:p>
            <a:r>
              <a:rPr lang="uk-UA" sz="1400" smtClean="0"/>
              <a:t>7. Заслуховування звітів педагогів, які атестуються.</a:t>
            </a:r>
            <a:endParaRPr lang="ru-RU" sz="1400" smtClean="0"/>
          </a:p>
          <a:p>
            <a:r>
              <a:rPr lang="uk-UA" sz="1400" smtClean="0"/>
              <a:t>8.Рішення педагогічної ради.                              Панченко Л.Є.</a:t>
            </a:r>
            <a:endParaRPr lang="ru-RU" sz="1400" smtClean="0"/>
          </a:p>
          <a:p>
            <a:pPr algn="ctr"/>
            <a:endParaRPr lang="uk-UA" sz="18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ъект 2"/>
          <p:cNvSpPr>
            <a:spLocks noGrp="1"/>
          </p:cNvSpPr>
          <p:nvPr>
            <p:ph idx="1"/>
          </p:nvPr>
        </p:nvSpPr>
        <p:spPr>
          <a:xfrm>
            <a:off x="1116013" y="765175"/>
            <a:ext cx="6985000" cy="5327650"/>
          </a:xfrm>
        </p:spPr>
        <p:txBody>
          <a:bodyPr/>
          <a:lstStyle/>
          <a:p>
            <a:pPr algn="ctr"/>
            <a:r>
              <a:rPr lang="uk-UA" sz="1600" b="1" smtClean="0"/>
              <a:t>Педагогічна рада № 4</a:t>
            </a:r>
          </a:p>
          <a:p>
            <a:r>
              <a:rPr lang="uk-UA" sz="1400" b="1" smtClean="0"/>
              <a:t>«Правове виховання в ЗДО: актуальність, проблеми,  шляхи реалізації»</a:t>
            </a:r>
            <a:endParaRPr lang="ru-RU" sz="1400" smtClean="0"/>
          </a:p>
          <a:p>
            <a:r>
              <a:rPr lang="uk-UA" sz="1400" smtClean="0"/>
              <a:t>1.Виконання рішень попередньої педради.               Ламашевська В.</a:t>
            </a:r>
            <a:endParaRPr lang="ru-RU" sz="1400" smtClean="0"/>
          </a:p>
          <a:p>
            <a:r>
              <a:rPr lang="uk-UA" sz="1400" smtClean="0"/>
              <a:t>2. Аналітична доповідь про стан правового  виховання дошкільників. </a:t>
            </a:r>
          </a:p>
          <a:p>
            <a:r>
              <a:rPr lang="uk-UA" sz="1400" smtClean="0"/>
              <a:t>                                                                                       Панченко Л.Є.</a:t>
            </a:r>
            <a:endParaRPr lang="ru-RU" sz="1400" smtClean="0"/>
          </a:p>
          <a:p>
            <a:r>
              <a:rPr lang="uk-UA" sz="1400" smtClean="0"/>
              <a:t>3. Практична робота зі створення проєкту «Правове виховання дошкільників» - (1 група– створення системи заходів щодо  здійснення правового  виховання дошкільників, 2 група – створення системи заходів щодо роботи педагогів з батьками)        </a:t>
            </a:r>
            <a:endParaRPr lang="ru-RU" sz="1400" smtClean="0"/>
          </a:p>
          <a:p>
            <a:r>
              <a:rPr lang="uk-UA" sz="1400" smtClean="0"/>
              <a:t>4. Правознавчий Брейн-ринг</a:t>
            </a:r>
            <a:r>
              <a:rPr lang="uk-UA" sz="1400" b="1" smtClean="0"/>
              <a:t> «</a:t>
            </a:r>
            <a:r>
              <a:rPr lang="uk-UA" sz="1400" smtClean="0"/>
              <a:t>Подорож до країни казок»      Шульга А. М.</a:t>
            </a:r>
            <a:endParaRPr lang="ru-RU" sz="1400" smtClean="0"/>
          </a:p>
          <a:p>
            <a:r>
              <a:rPr lang="uk-UA" sz="1400" smtClean="0"/>
              <a:t>5. Підсумки моніторингу якості освітнього процесу та рівня  сформова-</a:t>
            </a:r>
            <a:endParaRPr lang="ru-RU" sz="1400" smtClean="0"/>
          </a:p>
          <a:p>
            <a:r>
              <a:rPr lang="uk-UA" sz="1400" smtClean="0"/>
              <a:t>ності життєвих компетентностей дітей усіх вікових груп.  Ламашевська В.В.</a:t>
            </a:r>
            <a:endParaRPr lang="ru-RU" sz="1400" smtClean="0"/>
          </a:p>
          <a:p>
            <a:r>
              <a:rPr lang="uk-UA" sz="1400" smtClean="0"/>
              <a:t>6. Обмін досвідом з використання дидактичних ігор з правового виховання.</a:t>
            </a:r>
            <a:endParaRPr lang="ru-RU" sz="1400" smtClean="0"/>
          </a:p>
          <a:p>
            <a:r>
              <a:rPr lang="uk-UA" sz="1400" smtClean="0"/>
              <a:t>7..Підсумок резуль-татів медико-педа- гогічного контролю на заняттях з фізкультури.                                                                        Ламашевська В.В.</a:t>
            </a:r>
            <a:endParaRPr lang="ru-RU" sz="1400" smtClean="0"/>
          </a:p>
          <a:p>
            <a:r>
              <a:rPr lang="uk-UA" sz="1400" smtClean="0"/>
              <a:t>8.Завдання на літній період.                                              Панченко Л.Є.</a:t>
            </a:r>
            <a:endParaRPr lang="ru-RU" sz="1400" smtClean="0"/>
          </a:p>
          <a:p>
            <a:r>
              <a:rPr lang="uk-UA" sz="1400" smtClean="0"/>
              <a:t>9.Визначення питань. над якими буде працювати заклад в наступному навчальному році.                                                              Ламашевська В.В.</a:t>
            </a:r>
            <a:endParaRPr lang="ru-RU" sz="1400" smtClean="0"/>
          </a:p>
          <a:p>
            <a:r>
              <a:rPr lang="uk-UA" sz="1400" smtClean="0"/>
              <a:t>10.Рішення педагогічної ради.                                           Панченко Л.Є..</a:t>
            </a:r>
            <a:endParaRPr lang="ru-RU" sz="1400" smtClean="0"/>
          </a:p>
          <a:p>
            <a:endParaRPr lang="ru-RU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650" y="549275"/>
            <a:ext cx="7632700" cy="1201738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Семінари- практикуми</a:t>
            </a:r>
            <a:endParaRPr lang="ru-RU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458" name="Объект 2"/>
          <p:cNvSpPr>
            <a:spLocks noGrp="1"/>
          </p:cNvSpPr>
          <p:nvPr>
            <p:ph idx="1"/>
          </p:nvPr>
        </p:nvSpPr>
        <p:spPr>
          <a:xfrm>
            <a:off x="900113" y="1628775"/>
            <a:ext cx="7272337" cy="3952875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1400" b="1" smtClean="0"/>
              <a:t>Семінар и– практикуми</a:t>
            </a:r>
          </a:p>
          <a:p>
            <a:pPr>
              <a:lnSpc>
                <a:spcPct val="80000"/>
              </a:lnSpc>
            </a:pPr>
            <a:r>
              <a:rPr lang="uk-UA" sz="1400" b="1" smtClean="0"/>
              <a:t> «Особливості національно-патріотичного виховання дітей дошкільного віку»:</a:t>
            </a:r>
            <a:endParaRPr lang="ru-RU" sz="1400" smtClean="0"/>
          </a:p>
          <a:p>
            <a:pPr>
              <a:lnSpc>
                <a:spcPct val="80000"/>
              </a:lnSpc>
            </a:pPr>
            <a:r>
              <a:rPr lang="uk-UA" sz="1400" b="1" smtClean="0"/>
              <a:t>                                                                                                                    Жовтень</a:t>
            </a:r>
            <a:endParaRPr lang="ru-RU" sz="1400" smtClean="0"/>
          </a:p>
          <a:p>
            <a:pPr>
              <a:lnSpc>
                <a:spcPct val="80000"/>
              </a:lnSpc>
            </a:pPr>
            <a:r>
              <a:rPr lang="uk-UA" sz="1400" smtClean="0"/>
              <a:t>1. Система національно-патріотичного  виховання для дітей: пріоритети та засоби  в контексті історичних викликів  сучасності.         Шульга О.М.</a:t>
            </a:r>
            <a:endParaRPr lang="ru-RU" sz="1400" smtClean="0"/>
          </a:p>
          <a:p>
            <a:pPr>
              <a:lnSpc>
                <a:spcPct val="80000"/>
              </a:lnSpc>
            </a:pPr>
            <a:r>
              <a:rPr lang="uk-UA" sz="1400" smtClean="0"/>
              <a:t>2.Гра -  «Маршрутка по Україні»                                         Анікієнко Т.А. </a:t>
            </a:r>
            <a:endParaRPr lang="ru-RU" sz="1400" smtClean="0"/>
          </a:p>
          <a:p>
            <a:pPr>
              <a:lnSpc>
                <a:spcPct val="80000"/>
              </a:lnSpc>
            </a:pPr>
            <a:r>
              <a:rPr lang="uk-UA" sz="1400" smtClean="0"/>
              <a:t>3.Вправа «Асоціативний ряд»                                             Буренко А.О.</a:t>
            </a:r>
            <a:endParaRPr lang="ru-RU" sz="1400" smtClean="0"/>
          </a:p>
          <a:p>
            <a:pPr>
              <a:lnSpc>
                <a:spcPct val="80000"/>
              </a:lnSpc>
            </a:pPr>
            <a:r>
              <a:rPr lang="uk-UA" sz="1400" smtClean="0"/>
              <a:t>4.Пам’ятка вихователю про наповнення національного куточку.</a:t>
            </a:r>
            <a:endParaRPr lang="ru-RU" sz="1400" smtClean="0"/>
          </a:p>
          <a:p>
            <a:pPr>
              <a:lnSpc>
                <a:spcPct val="80000"/>
              </a:lnSpc>
              <a:buFont typeface="Brush Script MT" pitchFamily="66" charset="0"/>
              <a:buNone/>
            </a:pPr>
            <a:r>
              <a:rPr lang="uk-UA" sz="1400" smtClean="0"/>
              <a:t>и                                                                                                  Ламашевська В.В.</a:t>
            </a:r>
            <a:endParaRPr lang="ru-RU" sz="1400" smtClean="0"/>
          </a:p>
          <a:p>
            <a:pPr>
              <a:lnSpc>
                <a:spcPct val="80000"/>
              </a:lnSpc>
            </a:pPr>
            <a:r>
              <a:rPr lang="uk-UA" sz="1400" smtClean="0"/>
              <a:t>5. Вправа: «Читання по колу».                                             Кацан О.В.</a:t>
            </a:r>
            <a:endParaRPr lang="ru-RU" sz="1400" smtClean="0"/>
          </a:p>
          <a:p>
            <a:pPr>
              <a:lnSpc>
                <a:spcPct val="80000"/>
              </a:lnSpc>
            </a:pPr>
            <a:r>
              <a:rPr lang="uk-UA" sz="1400" b="1" smtClean="0"/>
              <a:t> </a:t>
            </a:r>
            <a:endParaRPr lang="ru-RU" sz="1400" smtClean="0"/>
          </a:p>
          <a:p>
            <a:pPr algn="ctr">
              <a:lnSpc>
                <a:spcPct val="80000"/>
              </a:lnSpc>
            </a:pPr>
            <a:endParaRPr lang="ru-RU" sz="1400" smtClean="0"/>
          </a:p>
          <a:p>
            <a:pPr algn="ctr">
              <a:lnSpc>
                <a:spcPct val="80000"/>
              </a:lnSpc>
            </a:pPr>
            <a:r>
              <a:rPr lang="ru-RU" sz="1400" b="1" smtClean="0"/>
              <a:t> </a:t>
            </a:r>
          </a:p>
          <a:p>
            <a:pPr>
              <a:lnSpc>
                <a:spcPct val="80000"/>
              </a:lnSpc>
            </a:pPr>
            <a:endParaRPr lang="ru-RU" sz="600" b="1" smtClean="0"/>
          </a:p>
          <a:p>
            <a:pPr eaLnBrk="1" hangingPunct="1">
              <a:lnSpc>
                <a:spcPct val="80000"/>
              </a:lnSpc>
            </a:pPr>
            <a:endParaRPr lang="ru-RU" sz="6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idx="1"/>
          </p:nvPr>
        </p:nvSpPr>
        <p:spPr>
          <a:xfrm>
            <a:off x="900113" y="836613"/>
            <a:ext cx="7416800" cy="5184775"/>
          </a:xfrm>
        </p:spPr>
        <p:txBody>
          <a:bodyPr/>
          <a:lstStyle/>
          <a:p>
            <a:pPr algn="ctr"/>
            <a:r>
              <a:rPr lang="uk-UA" b="1" smtClean="0"/>
              <a:t>Теоретико-практичний семінар</a:t>
            </a:r>
            <a:endParaRPr lang="ru-RU" smtClean="0"/>
          </a:p>
          <a:p>
            <a:pPr algn="ctr"/>
            <a:r>
              <a:rPr lang="uk-UA" b="1" smtClean="0"/>
              <a:t>«До природи з любов’ю»</a:t>
            </a:r>
            <a:endParaRPr lang="ru-RU" smtClean="0"/>
          </a:p>
          <a:p>
            <a:pPr algn="r"/>
            <a:r>
              <a:rPr lang="uk-UA" b="1" smtClean="0"/>
              <a:t>                                                                                                                                     </a:t>
            </a:r>
            <a:r>
              <a:rPr lang="uk-UA" sz="1400" b="1" smtClean="0"/>
              <a:t>Листопад</a:t>
            </a:r>
            <a:endParaRPr lang="ru-RU" sz="1400" smtClean="0"/>
          </a:p>
          <a:p>
            <a:r>
              <a:rPr lang="uk-UA" sz="1400" smtClean="0"/>
              <a:t>Теоретичний блок:</a:t>
            </a:r>
            <a:endParaRPr lang="ru-RU" sz="1400" smtClean="0"/>
          </a:p>
          <a:p>
            <a:r>
              <a:rPr lang="uk-UA" sz="1400" smtClean="0"/>
              <a:t>1.Складові економічного виховання в ЗДО:</a:t>
            </a:r>
            <a:endParaRPr lang="ru-RU" sz="1400" smtClean="0"/>
          </a:p>
          <a:p>
            <a:r>
              <a:rPr lang="uk-UA" sz="1400" smtClean="0"/>
              <a:t>- умови,  організація «екологічного простору» -             </a:t>
            </a:r>
            <a:endParaRPr lang="ru-RU" sz="1400" smtClean="0"/>
          </a:p>
          <a:p>
            <a:r>
              <a:rPr lang="uk-UA" sz="1400" smtClean="0"/>
              <a:t>- методичні поради вихователям</a:t>
            </a:r>
            <a:endParaRPr lang="ru-RU" sz="1400" smtClean="0"/>
          </a:p>
          <a:p>
            <a:r>
              <a:rPr lang="uk-UA" sz="1400" smtClean="0"/>
              <a:t>- основні методи та прийоми –                                          Юрковець С. В.</a:t>
            </a:r>
            <a:endParaRPr lang="ru-RU" sz="1400" smtClean="0"/>
          </a:p>
          <a:p>
            <a:r>
              <a:rPr lang="uk-UA" sz="1400" smtClean="0"/>
              <a:t>- форми роботи поза заняттями –                                      Головко І. М.</a:t>
            </a:r>
            <a:endParaRPr lang="ru-RU" sz="1400" smtClean="0"/>
          </a:p>
          <a:p>
            <a:r>
              <a:rPr lang="uk-UA" sz="1400" smtClean="0"/>
              <a:t>2. Практичний блок:</a:t>
            </a:r>
            <a:endParaRPr lang="ru-RU" sz="1400" smtClean="0"/>
          </a:p>
          <a:p>
            <a:r>
              <a:rPr lang="uk-UA" sz="1400" smtClean="0"/>
              <a:t>«Вирішення завдань з теми «Екологія»:</a:t>
            </a:r>
            <a:endParaRPr lang="ru-RU" sz="1400" smtClean="0"/>
          </a:p>
          <a:p>
            <a:r>
              <a:rPr lang="uk-UA" sz="1400" smtClean="0"/>
              <a:t>2.1 робота в групах:</a:t>
            </a:r>
            <a:endParaRPr lang="ru-RU" sz="1400" smtClean="0"/>
          </a:p>
          <a:p>
            <a:r>
              <a:rPr lang="uk-UA" sz="1400" smtClean="0"/>
              <a:t>- природа протестує (мітинг диких тварин, рослин, водойм, повітря);</a:t>
            </a:r>
            <a:endParaRPr lang="ru-RU" sz="1400" smtClean="0"/>
          </a:p>
          <a:p>
            <a:r>
              <a:rPr lang="uk-UA" sz="1400" smtClean="0"/>
              <a:t>- помічники Землі: «Зберігаємо природу»</a:t>
            </a:r>
            <a:endParaRPr lang="ru-RU" sz="1400" smtClean="0"/>
          </a:p>
          <a:p>
            <a:r>
              <a:rPr lang="uk-UA" sz="1400" smtClean="0"/>
              <a:t>- вивчаємо екосистему</a:t>
            </a:r>
            <a:endParaRPr lang="ru-RU" sz="1400" smtClean="0"/>
          </a:p>
          <a:p>
            <a:r>
              <a:rPr lang="uk-UA" sz="1400" smtClean="0"/>
              <a:t>- відповідальна родина</a:t>
            </a:r>
            <a:endParaRPr lang="ru-RU" sz="1400" smtClean="0"/>
          </a:p>
          <a:p>
            <a:r>
              <a:rPr lang="uk-UA" sz="1400" smtClean="0"/>
              <a:t>- слід на землі</a:t>
            </a:r>
            <a:endParaRPr lang="ru-RU" sz="140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650" y="620713"/>
            <a:ext cx="7632700" cy="1201737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uk-UA" sz="3600" b="1" i="1" smtClean="0">
                <a:solidFill>
                  <a:srgbClr val="00B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Відкриті заняття для педагогів міста</a:t>
            </a:r>
            <a:r>
              <a:rPr lang="uk-UA" sz="3600" smtClean="0"/>
              <a:t> </a:t>
            </a:r>
            <a:endParaRPr lang="ru-RU" sz="3600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00113" y="1785938"/>
            <a:ext cx="7343775" cy="388937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uk-UA" sz="1900" b="1" smtClean="0"/>
              <a:t>Анікієнко Т.А., вихователь, заняття “Українці ми маленькі, Україна наша ненька”</a:t>
            </a:r>
          </a:p>
          <a:p>
            <a:pPr>
              <a:defRPr/>
            </a:pPr>
            <a:r>
              <a:rPr lang="uk-UA" sz="1900" b="1" smtClean="0"/>
              <a:t>Хурда О.М., музичний керівник,  музична розвага “Хай в серці кожної дитини живе любов до України”</a:t>
            </a:r>
          </a:p>
          <a:p>
            <a:pPr>
              <a:defRPr/>
            </a:pPr>
            <a:r>
              <a:rPr lang="uk-UA" sz="1900" b="1" smtClean="0"/>
              <a:t>Мельник Т.В., вчитель-логопед, заняття “В гостях у матусеньки мови”</a:t>
            </a:r>
          </a:p>
          <a:p>
            <a:pPr>
              <a:defRPr/>
            </a:pPr>
            <a:r>
              <a:rPr lang="uk-UA" sz="1900" b="1" smtClean="0"/>
              <a:t>Шульга І.Л., інструктор з фізкультури, День здоров</a:t>
            </a:r>
            <a:r>
              <a:rPr lang="en-US" sz="1900" b="1" smtClean="0">
                <a:latin typeface="Arial" charset="0"/>
              </a:rPr>
              <a:t>’</a:t>
            </a:r>
            <a:r>
              <a:rPr lang="uk-UA" sz="1900" b="1" smtClean="0"/>
              <a:t>я “Подорож у країну здоров</a:t>
            </a:r>
            <a:r>
              <a:rPr lang="en-US" sz="1900" b="1" smtClean="0">
                <a:latin typeface="Arial" charset="0"/>
              </a:rPr>
              <a:t>’</a:t>
            </a:r>
            <a:r>
              <a:rPr lang="uk-UA" sz="1900" b="1" smtClean="0"/>
              <a:t>я” </a:t>
            </a:r>
            <a:endParaRPr lang="uk-UA" sz="1800" b="1" i="1" smtClean="0">
              <a:effectLst>
                <a:outerShdw blurRad="38100" dist="38100" dir="2700000" algn="tl">
                  <a:srgbClr val="C0C0C0"/>
                </a:outerShdw>
              </a:effectLst>
              <a:latin typeface="Constantia" pitchFamily="18" charset="0"/>
            </a:endParaRPr>
          </a:p>
          <a:p>
            <a:pPr algn="ctr" eaLnBrk="1" hangingPunct="1">
              <a:buFont typeface="Brush Script MT" pitchFamily="66" charset="0"/>
              <a:buNone/>
              <a:defRPr/>
            </a:pPr>
            <a:endParaRPr lang="uk-UA" b="1" i="1" smtClean="0">
              <a:effectLst>
                <a:outerShdw blurRad="38100" dist="38100" dir="2700000" algn="tl">
                  <a:srgbClr val="C0C0C0"/>
                </a:outerShdw>
              </a:effectLst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650" y="620713"/>
            <a:ext cx="7632700" cy="1800225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6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Курсова </a:t>
            </a:r>
            <a:br>
              <a:rPr lang="uk-UA" sz="6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6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перепідготовка </a:t>
            </a:r>
            <a:endParaRPr lang="ru-RU" sz="60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71550" y="2636838"/>
            <a:ext cx="7272338" cy="2006600"/>
          </a:xfrm>
        </p:spPr>
        <p:txBody>
          <a:bodyPr rtlCol="0">
            <a:normAutofit/>
          </a:bodyPr>
          <a:lstStyle/>
          <a:p>
            <a:pPr marL="274320" indent="-274320" algn="ctr" eaLnBrk="1" fontAlgn="auto" hangingPunct="1">
              <a:spcAft>
                <a:spcPts val="0"/>
              </a:spcAft>
              <a:buFont typeface="Brush Script MT" pitchFamily="66" charset="0"/>
              <a:buNone/>
              <a:defRPr/>
            </a:pPr>
            <a:r>
              <a:rPr lang="uk-UA" sz="4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Пройшли  </a:t>
            </a:r>
            <a:r>
              <a:rPr lang="uk-UA" sz="9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7</a:t>
            </a:r>
            <a:r>
              <a:rPr lang="uk-UA" sz="4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педагогів </a:t>
            </a:r>
            <a:endParaRPr lang="ru-RU" sz="4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200" smtClean="0">
                <a:latin typeface="Arial" charset="0"/>
              </a:rPr>
              <a:t>Проведено відкритих занять для педагогів закладу</a:t>
            </a:r>
            <a:endParaRPr lang="ru-RU" sz="3200" smtClean="0">
              <a:latin typeface="Arial" charset="0"/>
            </a:endParaRPr>
          </a:p>
        </p:txBody>
      </p:sp>
      <p:sp>
        <p:nvSpPr>
          <p:cNvPr id="23554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uk-UA" sz="2000" smtClean="0"/>
              <a:t>Лиса В.В. –  інтегроване заняття “Потішки для маленької дитини”</a:t>
            </a:r>
          </a:p>
          <a:p>
            <a:pPr>
              <a:lnSpc>
                <a:spcPct val="90000"/>
              </a:lnSpc>
            </a:pPr>
            <a:r>
              <a:rPr lang="uk-UA" sz="2000" smtClean="0"/>
              <a:t>Буренко А.О. – заняття “Народні музичні інструменти”</a:t>
            </a:r>
          </a:p>
          <a:p>
            <a:pPr>
              <a:lnSpc>
                <a:spcPct val="90000"/>
              </a:lnSpc>
            </a:pPr>
            <a:r>
              <a:rPr lang="uk-UA" sz="2000" smtClean="0"/>
              <a:t>Юрковець С.В. – заняття “Рідне місто моє”</a:t>
            </a:r>
          </a:p>
          <a:p>
            <a:pPr>
              <a:lnSpc>
                <a:spcPct val="90000"/>
              </a:lnSpc>
            </a:pPr>
            <a:r>
              <a:rPr lang="uk-UA" sz="2000" smtClean="0"/>
              <a:t>Палатна-Гончарова – заняття “Віртуальна подорож до Асканії Нової”</a:t>
            </a:r>
          </a:p>
          <a:p>
            <a:pPr>
              <a:lnSpc>
                <a:spcPct val="90000"/>
              </a:lnSpc>
            </a:pPr>
            <a:r>
              <a:rPr lang="uk-UA" sz="2000" smtClean="0"/>
              <a:t>Кругляк В.І. – драматизація казки “Пан Коцький”</a:t>
            </a:r>
          </a:p>
          <a:p>
            <a:pPr>
              <a:lnSpc>
                <a:spcPct val="90000"/>
              </a:lnSpc>
            </a:pPr>
            <a:r>
              <a:rPr lang="uk-UA" sz="2000" smtClean="0"/>
              <a:t>Палійчук Т.М. – заняття “Ми друзі природи”</a:t>
            </a:r>
          </a:p>
          <a:p>
            <a:pPr>
              <a:lnSpc>
                <a:spcPct val="90000"/>
              </a:lnSpc>
            </a:pPr>
            <a:r>
              <a:rPr lang="uk-UA" sz="2000" smtClean="0"/>
              <a:t>Кравчук М.В. – заняття “В гостях у Іванка та Софійки”</a:t>
            </a:r>
            <a:endParaRPr lang="ru-RU" sz="200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200" smtClean="0">
                <a:latin typeface="Arial" charset="0"/>
              </a:rPr>
              <a:t>Проведено занять для педагогів закладу</a:t>
            </a:r>
            <a:endParaRPr lang="ru-RU" sz="3200" smtClean="0">
              <a:latin typeface="Arial" charset="0"/>
            </a:endParaRPr>
          </a:p>
        </p:txBody>
      </p:sp>
      <p:sp>
        <p:nvSpPr>
          <p:cNvPr id="24578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uk-UA" sz="2000" smtClean="0"/>
              <a:t>Головко І.М. – заняття “Весняні квіти”</a:t>
            </a:r>
          </a:p>
          <a:p>
            <a:pPr>
              <a:lnSpc>
                <a:spcPct val="90000"/>
              </a:lnSpc>
            </a:pPr>
            <a:r>
              <a:rPr lang="uk-UA" sz="2000" smtClean="0"/>
              <a:t>Живогляд І.О. - заняття “Наші пернаті друзі”</a:t>
            </a:r>
          </a:p>
          <a:p>
            <a:pPr>
              <a:lnSpc>
                <a:spcPct val="90000"/>
              </a:lnSpc>
            </a:pPr>
            <a:r>
              <a:rPr lang="uk-UA" sz="2000" smtClean="0"/>
              <a:t>Коркач В.В. – заняття “Підводний світ”</a:t>
            </a:r>
          </a:p>
          <a:p>
            <a:pPr>
              <a:lnSpc>
                <a:spcPct val="90000"/>
              </a:lnSpc>
            </a:pPr>
            <a:r>
              <a:rPr lang="uk-UA" sz="2000" smtClean="0"/>
              <a:t>Заєць Л.Г. – заняття “Комахи”</a:t>
            </a:r>
          </a:p>
          <a:p>
            <a:pPr>
              <a:lnSpc>
                <a:spcPct val="90000"/>
              </a:lnSpc>
            </a:pPr>
            <a:r>
              <a:rPr lang="uk-UA" sz="2000" smtClean="0"/>
              <a:t>Кушнарьова М.Ю. – заняття “Дерева, кущі та ягоди”</a:t>
            </a:r>
          </a:p>
          <a:p>
            <a:pPr>
              <a:lnSpc>
                <a:spcPct val="90000"/>
              </a:lnSpc>
            </a:pPr>
            <a:r>
              <a:rPr lang="uk-UA" sz="2000" smtClean="0"/>
              <a:t>Багрова С.М. – заняття “Краса рідного краю”</a:t>
            </a:r>
          </a:p>
          <a:p>
            <a:pPr>
              <a:lnSpc>
                <a:spcPct val="90000"/>
              </a:lnSpc>
            </a:pPr>
            <a:r>
              <a:rPr lang="uk-UA" sz="2000" smtClean="0"/>
              <a:t>Шульга О.М. – заняття “Такий цікавий всесвіт”</a:t>
            </a:r>
          </a:p>
          <a:p>
            <a:pPr>
              <a:lnSpc>
                <a:spcPct val="90000"/>
              </a:lnSpc>
            </a:pPr>
            <a:r>
              <a:rPr lang="uk-UA" sz="2000" smtClean="0"/>
              <a:t>Кущенко Л.М. – заняття “Взаємозв</a:t>
            </a:r>
            <a:r>
              <a:rPr lang="en-US" sz="2000" smtClean="0">
                <a:latin typeface="Arial" charset="0"/>
              </a:rPr>
              <a:t>’</a:t>
            </a:r>
            <a:r>
              <a:rPr lang="uk-UA" sz="2000" smtClean="0"/>
              <a:t>язок у природі”</a:t>
            </a:r>
          </a:p>
          <a:p>
            <a:pPr>
              <a:lnSpc>
                <a:spcPct val="90000"/>
              </a:lnSpc>
            </a:pPr>
            <a:r>
              <a:rPr lang="uk-UA" sz="2000" smtClean="0"/>
              <a:t>Маліченко І.О.  - заняття “Лікарські рослини”</a:t>
            </a:r>
            <a:endParaRPr lang="ru-RU" sz="200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200" smtClean="0">
                <a:latin typeface="Arial" charset="0"/>
              </a:rPr>
              <a:t>Проведено занять для педагогів закладу</a:t>
            </a:r>
            <a:endParaRPr lang="ru-RU" sz="3200" smtClean="0">
              <a:latin typeface="Arial" charset="0"/>
            </a:endParaRPr>
          </a:p>
        </p:txBody>
      </p:sp>
      <p:sp>
        <p:nvSpPr>
          <p:cNvPr id="2560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z="2000" smtClean="0"/>
              <a:t>Баранчук А.І. – драматизація казки “Колобок”</a:t>
            </a:r>
          </a:p>
          <a:p>
            <a:r>
              <a:rPr lang="uk-UA" sz="2000" smtClean="0"/>
              <a:t>Мельник Н.В. – драматизація казки “Рукавичка”</a:t>
            </a:r>
          </a:p>
          <a:p>
            <a:r>
              <a:rPr lang="uk-UA" sz="2000" smtClean="0"/>
              <a:t>Кацан О.В. – драматизація казки “Котик і півник”</a:t>
            </a:r>
          </a:p>
          <a:p>
            <a:r>
              <a:rPr lang="uk-UA" sz="2000" smtClean="0"/>
              <a:t>Горбач Н.В. – драматизація казки “Ріпка”</a:t>
            </a:r>
          </a:p>
          <a:p>
            <a:r>
              <a:rPr lang="uk-UA" sz="2000" smtClean="0"/>
              <a:t>Борщенко Н.В. – драматизація казки “Коза-дереза”</a:t>
            </a:r>
          </a:p>
          <a:p>
            <a:r>
              <a:rPr lang="uk-UA" sz="2000" smtClean="0"/>
              <a:t>Близнюк А.М. – заняття по розвитку емоційної сфери у дітей</a:t>
            </a:r>
          </a:p>
          <a:p>
            <a:r>
              <a:rPr lang="uk-UA" sz="2000" smtClean="0"/>
              <a:t>Шульга А.М. – дидактичні ігри для дітей з вадами зору</a:t>
            </a:r>
            <a:endParaRPr lang="ru-RU" sz="200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650" y="620713"/>
            <a:ext cx="7632700" cy="9366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Атестація </a:t>
            </a:r>
            <a:endParaRPr lang="ru-RU" b="1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7250" y="1571625"/>
            <a:ext cx="7459663" cy="4500563"/>
          </a:xfrm>
        </p:spPr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uk-UA" dirty="0"/>
              <a:t> Згідно перспективного плану, черговій атестації підлягало 8 педагогів, з яких було підтверджено </a:t>
            </a:r>
            <a:r>
              <a:rPr lang="uk-UA" dirty="0" smtClean="0"/>
              <a:t>кваліфікаційні категорії:</a:t>
            </a:r>
          </a:p>
          <a:p>
            <a:pPr>
              <a:defRPr/>
            </a:pPr>
            <a:r>
              <a:rPr lang="uk-UA" dirty="0" smtClean="0"/>
              <a:t> </a:t>
            </a:r>
            <a:r>
              <a:rPr lang="uk-UA" dirty="0"/>
              <a:t>«спеціаліст першої кваліфікаційної категорії» - вихователю Шульзі О. М.;  присвоєно кваліфікаційна категорія «спеціаліст 1 категорії» - вихователям Кругляк В. І, Лиса В. В., присвоєно кваліфікаційна категорія «спеціаліст ІІ категорії»- інструктору з фізичного виховання Шульзі І. Л. , присвоєно кваліфікаційна категорія «спеціаліст ІІ категорії» та підтверджено педагогічне звання «вихователь-методист» - вихователю – </a:t>
            </a:r>
            <a:r>
              <a:rPr lang="uk-UA" dirty="0" err="1"/>
              <a:t>Юрковець</a:t>
            </a:r>
            <a:r>
              <a:rPr lang="uk-UA" dirty="0"/>
              <a:t> С. В., </a:t>
            </a:r>
            <a:r>
              <a:rPr lang="uk-UA" dirty="0" err="1"/>
              <a:t>підтвержено</a:t>
            </a:r>
            <a:r>
              <a:rPr lang="uk-UA" dirty="0"/>
              <a:t> кваліфікаційну категорію  «спеціаліст вищої категорії» - вихователю </a:t>
            </a:r>
            <a:r>
              <a:rPr lang="uk-UA" dirty="0" err="1"/>
              <a:t>Кацан</a:t>
            </a:r>
            <a:r>
              <a:rPr lang="uk-UA" dirty="0"/>
              <a:t> О. В.,  </a:t>
            </a:r>
            <a:r>
              <a:rPr lang="uk-UA" dirty="0" err="1"/>
              <a:t>підтвержено</a:t>
            </a:r>
            <a:r>
              <a:rPr lang="uk-UA" dirty="0"/>
              <a:t> кваліфікаційну категорію  «спеціаліст вищої категорії» та присвоєння педагогічного звання «старший вихователь» - вихователю-методисту </a:t>
            </a:r>
            <a:r>
              <a:rPr lang="uk-UA" dirty="0" err="1"/>
              <a:t>Ламашевській</a:t>
            </a:r>
            <a:r>
              <a:rPr lang="uk-UA" dirty="0"/>
              <a:t> В. В. та </a:t>
            </a:r>
            <a:r>
              <a:rPr lang="uk-UA" dirty="0" err="1"/>
              <a:t>підтвержено</a:t>
            </a:r>
            <a:r>
              <a:rPr lang="uk-UA" dirty="0"/>
              <a:t> кваліфікаційну категорію  «спеціаліст вищої категорії» та встановлення педагогічного звання «вчитель-логопед-методист» - вчителю-логопеду Мельник Т. В.</a:t>
            </a:r>
            <a:endParaRPr lang="uk-UA" dirty="0" smtClean="0"/>
          </a:p>
          <a:p>
            <a:pPr algn="ctr" eaLnBrk="1" hangingPunct="1">
              <a:defRPr/>
            </a:pPr>
            <a:endParaRPr lang="ru-RU" b="1" i="1" dirty="0" smtClean="0">
              <a:effectLst>
                <a:outerShdw blurRad="38100" dist="38100" dir="2700000" algn="tl">
                  <a:srgbClr val="C0C0C0"/>
                </a:outerShdw>
              </a:effectLst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650" y="549275"/>
            <a:ext cx="7632700" cy="1368425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uk-UA" altLang="ru-RU" sz="2400" b="1" i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Всього по Бориспільському ЗДО  «Веселка» ідуть до школи 102 дитини та з них брали  участь у діагностуванні  97 дітей старшого дошкільного віку</a:t>
            </a:r>
            <a:r>
              <a:rPr lang="uk-UA" altLang="ru-RU" sz="3200" b="1" i="1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  <a:r>
              <a:rPr lang="uk-UA" altLang="ru-RU" sz="32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5400" b="1" smtClean="0">
              <a:solidFill>
                <a:srgbClr val="FFFF00"/>
              </a:solidFill>
            </a:endParaRPr>
          </a:p>
        </p:txBody>
      </p:sp>
      <p:graphicFrame>
        <p:nvGraphicFramePr>
          <p:cNvPr id="27668" name="Group 20"/>
          <p:cNvGraphicFramePr>
            <a:graphicFrameLocks noGrp="1"/>
          </p:cNvGraphicFramePr>
          <p:nvPr>
            <p:ph sz="quarter" idx="13"/>
          </p:nvPr>
        </p:nvGraphicFramePr>
        <p:xfrm>
          <a:off x="1116013" y="2276475"/>
          <a:ext cx="7000875" cy="3292475"/>
        </p:xfrm>
        <a:graphic>
          <a:graphicData uri="http://schemas.openxmlformats.org/drawingml/2006/table">
            <a:tbl>
              <a:tblPr/>
              <a:tblGrid>
                <a:gridCol w="3500437"/>
                <a:gridCol w="3500438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3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Рівні розвитку пізнавальних процесів</a:t>
                      </a:r>
                      <a:endParaRPr kumimoji="0" lang="ru-RU" sz="3200" b="1" i="1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3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Загальна кількість дітей (%)</a:t>
                      </a:r>
                      <a:endParaRPr kumimoji="0" lang="ru-RU" sz="3200" b="1" i="1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3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Високий </a:t>
                      </a:r>
                      <a:endParaRPr kumimoji="0" lang="ru-RU" sz="32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3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66 дітей (68%)</a:t>
                      </a:r>
                      <a:endParaRPr kumimoji="0" lang="ru-RU" sz="32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3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Середній </a:t>
                      </a:r>
                      <a:endParaRPr kumimoji="0" lang="ru-RU" sz="32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3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30 дітей (31%)</a:t>
                      </a:r>
                      <a:endParaRPr kumimoji="0" lang="ru-RU" sz="32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7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3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Низький </a:t>
                      </a:r>
                      <a:endParaRPr kumimoji="0" lang="ru-RU" sz="32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3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 (1%)</a:t>
                      </a:r>
                      <a:endParaRPr kumimoji="0" lang="ru-RU" sz="32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650" y="620713"/>
            <a:ext cx="7632700" cy="863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Логопедичний пункт </a:t>
            </a:r>
            <a:endParaRPr lang="ru-RU" b="1" i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8686" name="Group 14"/>
          <p:cNvGraphicFramePr>
            <a:graphicFrameLocks noGrp="1"/>
          </p:cNvGraphicFramePr>
          <p:nvPr>
            <p:ph idx="1"/>
          </p:nvPr>
        </p:nvGraphicFramePr>
        <p:xfrm>
          <a:off x="1331913" y="1557338"/>
          <a:ext cx="6480175" cy="2498725"/>
        </p:xfrm>
        <a:graphic>
          <a:graphicData uri="http://schemas.openxmlformats.org/drawingml/2006/table">
            <a:tbl>
              <a:tblPr/>
              <a:tblGrid>
                <a:gridCol w="2538412"/>
                <a:gridCol w="3941763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4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Дітей </a:t>
                      </a:r>
                      <a:endParaRPr kumimoji="0" lang="ru-RU" sz="4000" b="1" i="1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4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Звуків поставлених </a:t>
                      </a:r>
                      <a:endParaRPr kumimoji="0" lang="ru-RU" sz="4000" b="1" i="1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7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  <a:endParaRPr kumimoji="0" lang="ru-RU" sz="72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7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  <a:endParaRPr kumimoji="0" lang="ru-RU" sz="72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650" y="620713"/>
            <a:ext cx="7632700" cy="120173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Робота із зверненнями громадян</a:t>
            </a:r>
            <a:endParaRPr lang="ru-RU" b="1" i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7693" name="Group 45"/>
          <p:cNvGraphicFramePr>
            <a:graphicFrameLocks noGrp="1"/>
          </p:cNvGraphicFramePr>
          <p:nvPr>
            <p:ph idx="1"/>
          </p:nvPr>
        </p:nvGraphicFramePr>
        <p:xfrm>
          <a:off x="928688" y="2428875"/>
          <a:ext cx="7215187" cy="1438275"/>
        </p:xfrm>
        <a:graphic>
          <a:graphicData uri="http://schemas.openxmlformats.org/drawingml/2006/table">
            <a:tbl>
              <a:tblPr/>
              <a:tblGrid>
                <a:gridCol w="1266825"/>
                <a:gridCol w="1655762"/>
                <a:gridCol w="1512888"/>
                <a:gridCol w="1422400"/>
                <a:gridCol w="1357312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56</a:t>
                      </a:r>
                      <a:endParaRPr kumimoji="0" lang="ru-RU" sz="1600" b="1" i="1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По території обслуговува-ння</a:t>
                      </a:r>
                      <a:endParaRPr kumimoji="0" lang="ru-RU" sz="1600" b="1" i="1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Не по території обслугову-вання </a:t>
                      </a:r>
                      <a:endParaRPr kumimoji="0" lang="ru-RU" sz="1600" b="1" i="1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Буде вирішено позитивно</a:t>
                      </a:r>
                      <a:endParaRPr kumimoji="0" lang="ru-RU" sz="1600" b="1" i="1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Буде перереєстровано на 2025 рік</a:t>
                      </a:r>
                      <a:endParaRPr kumimoji="0" lang="ru-RU" sz="1600" b="1" i="1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52</a:t>
                      </a:r>
                      <a:endParaRPr kumimoji="0" lang="ru-RU" sz="18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24</a:t>
                      </a:r>
                      <a:endParaRPr kumimoji="0" lang="ru-RU" sz="18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28</a:t>
                      </a:r>
                      <a:endParaRPr kumimoji="0" lang="ru-RU" sz="18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ru-RU" sz="18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52</a:t>
                      </a:r>
                      <a:endParaRPr kumimoji="0" lang="ru-RU" sz="18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71563" y="2000250"/>
            <a:ext cx="7215187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По влаштуванню дітей в групу раннього віку: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1563" y="4000500"/>
            <a:ext cx="71437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По влаштуванню дітей в групу молодшого віку: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graphicFrame>
        <p:nvGraphicFramePr>
          <p:cNvPr id="27694" name="Group 46"/>
          <p:cNvGraphicFramePr>
            <a:graphicFrameLocks noGrp="1"/>
          </p:cNvGraphicFramePr>
          <p:nvPr/>
        </p:nvGraphicFramePr>
        <p:xfrm>
          <a:off x="1000125" y="4572000"/>
          <a:ext cx="7143750" cy="1438275"/>
        </p:xfrm>
        <a:graphic>
          <a:graphicData uri="http://schemas.openxmlformats.org/drawingml/2006/table">
            <a:tbl>
              <a:tblPr/>
              <a:tblGrid>
                <a:gridCol w="1195388"/>
                <a:gridCol w="1655762"/>
                <a:gridCol w="1512888"/>
                <a:gridCol w="1439862"/>
                <a:gridCol w="133985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Кількість заяв</a:t>
                      </a:r>
                      <a:endParaRPr kumimoji="0" lang="ru-RU" sz="1600" b="1" i="1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По території обслуговува-ння</a:t>
                      </a:r>
                      <a:endParaRPr kumimoji="0" lang="ru-RU" sz="1600" b="1" i="1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Не по території обслугову-вання </a:t>
                      </a:r>
                      <a:endParaRPr kumimoji="0" lang="ru-RU" sz="1600" b="1" i="1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Буде вирішено позитивно</a:t>
                      </a:r>
                      <a:endParaRPr kumimoji="0" lang="ru-RU" sz="1600" b="1" i="1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Буде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перереєстровано на 2025 рік</a:t>
                      </a:r>
                      <a:endParaRPr kumimoji="0" lang="ru-RU" sz="1600" b="1" i="1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116</a:t>
                      </a:r>
                      <a:endParaRPr kumimoji="0" lang="ru-RU" sz="16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52</a:t>
                      </a:r>
                      <a:endParaRPr kumimoji="0" lang="ru-RU" sz="16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64</a:t>
                      </a:r>
                      <a:endParaRPr kumimoji="0" lang="ru-RU" sz="16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116</a:t>
                      </a:r>
                      <a:endParaRPr kumimoji="0" lang="ru-RU" sz="16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ru-RU" sz="16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650" y="620713"/>
            <a:ext cx="7632700" cy="8636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uk-UA" sz="1400" b="1" i="1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Звіт по харчуванню за </a:t>
            </a:r>
            <a:r>
              <a:rPr lang="uk-UA" sz="1400" b="1" i="1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2023</a:t>
            </a:r>
            <a:r>
              <a:rPr lang="uk-UA" sz="1400" b="1" i="1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навчальний рік. </a:t>
            </a:r>
            <a:br>
              <a:rPr lang="uk-UA" sz="1400" b="1" i="1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uk-UA" sz="1400" b="1" i="1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Виконані натуральні норми на такі </a:t>
            </a:r>
            <a:r>
              <a:rPr lang="uk-UA" sz="1600" b="1" i="1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продукти.</a:t>
            </a:r>
            <a:endParaRPr lang="ru-RU" sz="1600" b="1" i="1" smtClean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28709" name="Group 37"/>
          <p:cNvGraphicFramePr>
            <a:graphicFrameLocks noGrp="1"/>
          </p:cNvGraphicFramePr>
          <p:nvPr>
            <p:ph idx="1"/>
          </p:nvPr>
        </p:nvGraphicFramePr>
        <p:xfrm>
          <a:off x="1187450" y="692150"/>
          <a:ext cx="6408738" cy="4511675"/>
        </p:xfrm>
        <a:graphic>
          <a:graphicData uri="http://schemas.openxmlformats.org/drawingml/2006/table">
            <a:tbl>
              <a:tblPr/>
              <a:tblGrid>
                <a:gridCol w="3205163"/>
                <a:gridCol w="3203575"/>
              </a:tblGrid>
              <a:tr h="307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Виконані норми </a:t>
                      </a:r>
                      <a:endParaRPr kumimoji="0" lang="ru-RU" sz="24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на продукти</a:t>
                      </a:r>
                      <a:endParaRPr kumimoji="0" lang="ru-RU" sz="24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2"/>
                    </a:solidFill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Риба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E0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102,8</a:t>
                      </a:r>
                      <a:endParaRPr kumimoji="0" lang="ru-RU" sz="16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E0E3"/>
                    </a:solidFill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Яйця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109,2</a:t>
                      </a:r>
                      <a:endParaRPr kumimoji="0" lang="ru-RU" sz="16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2"/>
                    </a:solidFill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Молоко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E0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101,3</a:t>
                      </a:r>
                      <a:endParaRPr kumimoji="0" lang="ru-RU" sz="16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E0E3"/>
                    </a:solidFill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Масло вершкове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102,9</a:t>
                      </a:r>
                      <a:endParaRPr kumimoji="0" lang="ru-RU" sz="16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2"/>
                    </a:solidFill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6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Фрукти</a:t>
                      </a:r>
                      <a:endParaRPr kumimoji="0" lang="ru-RU" sz="16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E0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98,1</a:t>
                      </a:r>
                      <a:endParaRPr kumimoji="0" lang="ru-RU" sz="16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E0E3"/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Чай</a:t>
                      </a:r>
                      <a:endParaRPr kumimoji="0" lang="ru-RU" sz="16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102,4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2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Хліб цільнозерновий</a:t>
                      </a:r>
                      <a:endParaRPr kumimoji="0" lang="ru-RU" sz="16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E0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112,3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E0E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200" smtClean="0">
                <a:latin typeface="Arial" charset="0"/>
              </a:rPr>
              <a:t>Виконані норми на продукти</a:t>
            </a:r>
            <a:endParaRPr lang="ru-RU" sz="3200" smtClean="0">
              <a:latin typeface="Arial" charset="0"/>
            </a:endParaRPr>
          </a:p>
        </p:txBody>
      </p:sp>
      <p:sp>
        <p:nvSpPr>
          <p:cNvPr id="31746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mtClean="0"/>
              <a:t>Крупи                    95,5</a:t>
            </a:r>
          </a:p>
          <a:p>
            <a:r>
              <a:rPr lang="uk-UA" smtClean="0"/>
              <a:t>М’ясо                     97,3</a:t>
            </a:r>
          </a:p>
          <a:p>
            <a:r>
              <a:rPr lang="uk-UA" smtClean="0"/>
              <a:t>Кефір                    100,1</a:t>
            </a:r>
          </a:p>
          <a:p>
            <a:r>
              <a:rPr lang="uk-UA" smtClean="0"/>
              <a:t>Сир твердий         96,1</a:t>
            </a:r>
          </a:p>
          <a:p>
            <a:r>
              <a:rPr lang="uk-UA" smtClean="0"/>
              <a:t>Сметана                99,1</a:t>
            </a:r>
          </a:p>
          <a:p>
            <a:r>
              <a:rPr lang="uk-UA" smtClean="0"/>
              <a:t>Олія                       97,4</a:t>
            </a:r>
            <a:endParaRPr lang="ru-RU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813" y="571500"/>
            <a:ext cx="7572375" cy="1201738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виконані норми на такі продукти: </a:t>
            </a:r>
            <a:endParaRPr lang="ru-RU" b="1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8709" name="Group 37"/>
          <p:cNvGraphicFramePr>
            <a:graphicFrameLocks noGrp="1"/>
          </p:cNvGraphicFramePr>
          <p:nvPr>
            <p:ph idx="1"/>
          </p:nvPr>
        </p:nvGraphicFramePr>
        <p:xfrm>
          <a:off x="1000125" y="1857375"/>
          <a:ext cx="7143750" cy="3343275"/>
        </p:xfrm>
        <a:graphic>
          <a:graphicData uri="http://schemas.openxmlformats.org/drawingml/2006/table">
            <a:tbl>
              <a:tblPr/>
              <a:tblGrid>
                <a:gridCol w="3571875"/>
                <a:gridCol w="3571875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1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nstantia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A2A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1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nstantia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A2AE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Соки</a:t>
                      </a:r>
                      <a:endParaRPr kumimoji="0" lang="ru-RU" sz="18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E0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70,8</a:t>
                      </a:r>
                      <a:endParaRPr kumimoji="0" lang="ru-RU" sz="18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E0E3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2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Овочі</a:t>
                      </a:r>
                      <a:endParaRPr kumimoji="0" lang="ru-RU" sz="18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E0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93,6</a:t>
                      </a:r>
                      <a:endParaRPr kumimoji="0" lang="ru-RU" sz="18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E0E3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nstantia" pitchFamily="18" charset="0"/>
                          <a:cs typeface="Arial" charset="0"/>
                        </a:rPr>
                        <a:t>Фрукти сушені</a:t>
                      </a:r>
                      <a:endParaRPr kumimoji="0" lang="ru-RU" sz="18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nstantia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nstantia" pitchFamily="18" charset="0"/>
                          <a:cs typeface="Arial" charset="0"/>
                        </a:rPr>
                        <a:t>59,6</a:t>
                      </a:r>
                      <a:endParaRPr kumimoji="0" lang="ru-RU" sz="18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nstantia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2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Какао</a:t>
                      </a:r>
                      <a:endParaRPr kumimoji="0" lang="ru-RU" sz="18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E0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73,5</a:t>
                      </a:r>
                      <a:endParaRPr kumimoji="0" lang="ru-RU" sz="18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E0E3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Картопля</a:t>
                      </a:r>
                      <a:endParaRPr kumimoji="0" lang="ru-RU" sz="18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92,7</a:t>
                      </a:r>
                      <a:endParaRPr kumimoji="0" lang="ru-RU" sz="18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2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М’ясо птиці</a:t>
                      </a:r>
                      <a:endParaRPr kumimoji="0" lang="ru-RU" sz="18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E0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92,6</a:t>
                      </a:r>
                      <a:endParaRPr kumimoji="0" lang="ru-RU" sz="18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E0E3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Сир кисломолочний</a:t>
                      </a:r>
                      <a:endParaRPr kumimoji="0" lang="ru-RU" sz="18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E0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84,5</a:t>
                      </a:r>
                      <a:endParaRPr kumimoji="0" lang="ru-RU" sz="18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E0E3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00113" y="5229225"/>
            <a:ext cx="7286625" cy="1187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24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Виконання норм харчування за 2023 рік становить – 93,7%</a:t>
            </a:r>
          </a:p>
          <a:p>
            <a:pPr algn="ctr">
              <a:defRPr/>
            </a:pPr>
            <a:endParaRPr lang="ru-RU" sz="2400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650" y="692150"/>
            <a:ext cx="7632700" cy="120173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uk-UA" sz="3000" b="1" i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Безоплатною пільгою за харчування користуються:</a:t>
            </a:r>
            <a:r>
              <a:rPr lang="uk-UA" sz="4000" b="1" i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ru-RU" sz="4000" b="1" i="1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00113" y="1916113"/>
            <a:ext cx="7343775" cy="4176712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uk-UA" sz="1900" b="1" i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Діти-інваліди – 5 дітей	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uk-UA" sz="1900" b="1" i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Діти із сімей, які отримують допомогу відповідно до Закону України “Про державну соціальну допомогу малозабезпеченим сім</a:t>
            </a:r>
            <a:r>
              <a:rPr lang="en-US" sz="1900" b="1" i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1900" b="1" i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ям”  - 2 дитини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uk-UA" sz="1900" b="1" i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Діти з числа осіб, батьки яких беруть участь у заходах, необхідних для забезпечення оборони України – 10 дітей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uk-UA" sz="1900" b="1" i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Діти внутрішньо переміщених осіб  - 40 дітей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uk-UA" sz="1900" b="1" i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Діти – сироти – 1 дитина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uk-UA" sz="1900" b="1" i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Діти з особливими освітніми потребами – 16 дітей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uk-UA" sz="1900" b="1" i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Діти, які відвідують спеціальну групу для дітей з вадами зору – 11 дітей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uk-UA" sz="1900" b="1" i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Діти учасників боєвих дій – 32 дітей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uk-UA" sz="1900" b="1" i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50% сплачують за харчування 18 батьків дітей із багатодітних родин. </a:t>
            </a:r>
            <a:endParaRPr lang="ru-RU" sz="1900" b="1" i="1" smtClean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uk-UA" sz="3400" b="1" i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Безоплатною пільгою за харчування користуються:</a:t>
            </a:r>
            <a:endParaRPr lang="ru-RU" sz="3400" b="1" i="1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4818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mtClean="0"/>
              <a:t>Діти, які постраждали внаслідок воєнних дій та збройних конфліктів – 1 дитина</a:t>
            </a:r>
          </a:p>
          <a:p>
            <a:r>
              <a:rPr lang="uk-UA" smtClean="0"/>
              <a:t>Діти, з числа осіб, батьки яких зникли безвісти при проходженні військової служби – 1 дитина</a:t>
            </a:r>
            <a:endParaRPr lang="ru-RU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3" y="692150"/>
            <a:ext cx="7632700" cy="950913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uk-UA" sz="2800" b="1" i="1" smtClean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Фінансово-господарська діяльність </a:t>
            </a:r>
            <a:br>
              <a:rPr lang="uk-UA" sz="2800" b="1" i="1" smtClean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</a:br>
            <a:r>
              <a:rPr lang="uk-UA" sz="2800" b="1" i="1" smtClean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2023</a:t>
            </a:r>
            <a:r>
              <a:rPr lang="uk-UA" sz="2800" b="1" i="1" smtClean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рік. Бюджетні кошти</a:t>
            </a:r>
            <a:r>
              <a:rPr lang="ru-RU" sz="2800" b="1" i="1" smtClean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</a:t>
            </a:r>
            <a:endParaRPr lang="ru-RU" sz="5400" i="1" smtClean="0">
              <a:solidFill>
                <a:srgbClr val="FFC000"/>
              </a:solidFill>
            </a:endParaRPr>
          </a:p>
        </p:txBody>
      </p:sp>
      <p:graphicFrame>
        <p:nvGraphicFramePr>
          <p:cNvPr id="33846" name="Group 54"/>
          <p:cNvGraphicFramePr>
            <a:graphicFrameLocks noGrp="1"/>
          </p:cNvGraphicFramePr>
          <p:nvPr/>
        </p:nvGraphicFramePr>
        <p:xfrm>
          <a:off x="928688" y="1643063"/>
          <a:ext cx="7286625" cy="4664075"/>
        </p:xfrm>
        <a:graphic>
          <a:graphicData uri="http://schemas.openxmlformats.org/drawingml/2006/table">
            <a:tbl>
              <a:tblPr/>
              <a:tblGrid>
                <a:gridCol w="3643312"/>
                <a:gridCol w="1571625"/>
                <a:gridCol w="2071688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7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nstantia" pitchFamily="18" charset="0"/>
                          <a:cs typeface="Arial" charset="0"/>
                        </a:rPr>
                        <a:t>Назва </a:t>
                      </a:r>
                      <a:endParaRPr kumimoji="0" lang="ru-RU" sz="1700" b="1" i="1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nstantia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7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nstantia" pitchFamily="18" charset="0"/>
                          <a:cs typeface="Arial" charset="0"/>
                        </a:rPr>
                        <a:t>Кількість, шт</a:t>
                      </a:r>
                      <a:endParaRPr kumimoji="0" lang="ru-RU" sz="1700" b="1" i="1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nstantia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7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nstantia" pitchFamily="18" charset="0"/>
                          <a:cs typeface="Arial" charset="0"/>
                        </a:rPr>
                        <a:t>Вартість, грн</a:t>
                      </a:r>
                      <a:endParaRPr kumimoji="0" lang="ru-RU" sz="1700" b="1" i="1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nstantia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7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Канцтовари</a:t>
                      </a:r>
                      <a:endParaRPr kumimoji="0" lang="ru-RU" sz="17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nstantia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7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31200</a:t>
                      </a:r>
                      <a:endParaRPr kumimoji="0" lang="ru-RU" sz="17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7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Миючі засоби</a:t>
                      </a:r>
                      <a:endParaRPr kumimoji="0" lang="ru-RU" sz="17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nstantia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7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136000</a:t>
                      </a:r>
                      <a:endParaRPr kumimoji="0" lang="ru-RU" sz="17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7"/>
                    </a:solidFill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7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Господарчі товари</a:t>
                      </a:r>
                      <a:endParaRPr kumimoji="0" lang="ru-RU" sz="17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nstantia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7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36000</a:t>
                      </a:r>
                      <a:endParaRPr kumimoji="0" lang="ru-RU" sz="17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7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Дезинфікуючі засоби</a:t>
                      </a:r>
                      <a:endParaRPr kumimoji="0" lang="ru-RU" sz="17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nstantia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7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60200</a:t>
                      </a:r>
                      <a:endParaRPr kumimoji="0" lang="ru-RU" sz="17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7"/>
                    </a:solidFill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7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Піщано-сольова суміш</a:t>
                      </a:r>
                      <a:r>
                        <a:rPr kumimoji="0" lang="uk-UA" sz="17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nstantia" pitchFamily="18" charset="0"/>
                          <a:cs typeface="Arial" charset="0"/>
                        </a:rPr>
                        <a:t> </a:t>
                      </a:r>
                      <a:endParaRPr kumimoji="0" lang="ru-RU" sz="17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nstantia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nstantia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7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10000</a:t>
                      </a:r>
                      <a:endParaRPr kumimoji="0" lang="ru-RU" sz="17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7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Пісок</a:t>
                      </a:r>
                      <a:endParaRPr kumimoji="0" lang="ru-RU" sz="17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nstantia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7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12000</a:t>
                      </a:r>
                      <a:endParaRPr kumimoji="0" lang="ru-RU" sz="17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7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7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Фарба та матеріали для ремонту</a:t>
                      </a:r>
                      <a:endParaRPr kumimoji="0" lang="ru-RU" sz="17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nstantia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7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20400</a:t>
                      </a:r>
                      <a:endParaRPr kumimoji="0" lang="ru-RU" sz="17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7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Підписка</a:t>
                      </a:r>
                      <a:r>
                        <a:rPr kumimoji="0" lang="uk-UA" sz="17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nstantia" pitchFamily="18" charset="0"/>
                          <a:cs typeface="Arial" charset="0"/>
                        </a:rPr>
                        <a:t> </a:t>
                      </a:r>
                      <a:endParaRPr kumimoji="0" lang="ru-RU" sz="17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nstantia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nstantia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7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13000</a:t>
                      </a:r>
                      <a:endParaRPr kumimoji="0" lang="ru-RU" sz="17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7"/>
                    </a:solidFill>
                  </a:tcPr>
                </a:tc>
              </a:tr>
              <a:tr h="990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nstantia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nstantia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54" name="Group 38"/>
          <p:cNvGraphicFramePr>
            <a:graphicFrameLocks noGrp="1"/>
          </p:cNvGraphicFramePr>
          <p:nvPr/>
        </p:nvGraphicFramePr>
        <p:xfrm>
          <a:off x="1000125" y="785813"/>
          <a:ext cx="7215188" cy="3014662"/>
        </p:xfrm>
        <a:graphic>
          <a:graphicData uri="http://schemas.openxmlformats.org/drawingml/2006/table">
            <a:tbl>
              <a:tblPr/>
              <a:tblGrid>
                <a:gridCol w="3571875"/>
                <a:gridCol w="2033588"/>
                <a:gridCol w="1609725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Назва</a:t>
                      </a:r>
                      <a:endParaRPr kumimoji="0" lang="ru-RU" sz="1400" b="1" i="1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Кількість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штук</a:t>
                      </a:r>
                      <a:r>
                        <a:rPr kumimoji="0" lang="uk-UA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nstantia" pitchFamily="18" charset="0"/>
                          <a:cs typeface="Arial" charset="0"/>
                        </a:rPr>
                        <a:t> </a:t>
                      </a:r>
                      <a:endParaRPr kumimoji="0" lang="ru-RU" sz="1400" b="1" i="1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nstantia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Вартість</a:t>
                      </a:r>
                      <a:endParaRPr kumimoji="0" lang="ru-RU" sz="1400" b="1" i="1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1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nstantia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nstantia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Серветки, туалетний папір</a:t>
                      </a:r>
                      <a:r>
                        <a:rPr kumimoji="0" lang="uk-UA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nstantia" pitchFamily="18" charset="0"/>
                          <a:cs typeface="Arial" charset="0"/>
                        </a:rPr>
                        <a:t> </a:t>
                      </a:r>
                      <a:endParaRPr kumimoji="0" lang="ru-RU" sz="14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nstantia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nstantia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23000</a:t>
                      </a:r>
                      <a:endParaRPr kumimoji="0" lang="ru-RU" sz="14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</a:tr>
              <a:tr h="808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Ремонт  укриття</a:t>
                      </a:r>
                      <a:endParaRPr kumimoji="0" lang="ru-RU" sz="14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nstantia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980000</a:t>
                      </a:r>
                      <a:endParaRPr kumimoji="0" lang="ru-RU" sz="14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7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Медикаменти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4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Придбання  обладнання на ігровий майданчик</a:t>
                      </a:r>
                      <a:endParaRPr kumimoji="0" lang="ru-RU" sz="14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nstantia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4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4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</a:t>
                      </a:r>
                      <a:endParaRPr kumimoji="0" lang="ru-RU" sz="14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5200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4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26000</a:t>
                      </a:r>
                      <a:endParaRPr kumimoji="0" lang="ru-RU" sz="14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650" y="549275"/>
            <a:ext cx="7632700" cy="1201738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Вакансії </a:t>
            </a:r>
            <a:endParaRPr lang="ru-RU" b="1" i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00113" y="1628775"/>
            <a:ext cx="7343775" cy="446405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uk-UA" sz="4000" b="1" i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</a:rPr>
              <a:t>Музичний керівник  - 1</a:t>
            </a:r>
            <a:endParaRPr lang="uk-UA" sz="4000" b="1" i="1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eaLnBrk="1" hangingPunct="1">
              <a:buFont typeface="Brush Script MT" pitchFamily="66" charset="0"/>
              <a:buNone/>
            </a:pPr>
            <a:r>
              <a:rPr lang="uk-UA" sz="4000" b="1" i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Підсобний робітник - 1</a:t>
            </a:r>
            <a:endParaRPr lang="ru-RU" sz="4000" b="1" i="1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2800" b="1" smtClean="0">
                <a:solidFill>
                  <a:srgbClr val="00B050"/>
                </a:solidFill>
              </a:rPr>
              <a:t>Виставка поробок  з овочів </a:t>
            </a:r>
            <a:br>
              <a:rPr lang="uk-UA" sz="2800" b="1" smtClean="0">
                <a:solidFill>
                  <a:srgbClr val="00B050"/>
                </a:solidFill>
              </a:rPr>
            </a:br>
            <a:r>
              <a:rPr lang="uk-UA" sz="2800" b="1" smtClean="0">
                <a:solidFill>
                  <a:srgbClr val="00B050"/>
                </a:solidFill>
              </a:rPr>
              <a:t>«Красу  дарує нам осіння днина»</a:t>
            </a:r>
            <a:endParaRPr lang="ru-RU" sz="2800" b="1" smtClean="0">
              <a:solidFill>
                <a:srgbClr val="00B050"/>
              </a:solidFill>
            </a:endParaRPr>
          </a:p>
        </p:txBody>
      </p:sp>
      <p:pic>
        <p:nvPicPr>
          <p:cNvPr id="38914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>
          <a:xfrm>
            <a:off x="1550988" y="2120900"/>
            <a:ext cx="2695575" cy="3603625"/>
          </a:xfrm>
        </p:spPr>
      </p:pic>
      <p:pic>
        <p:nvPicPr>
          <p:cNvPr id="38915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/>
          <a:srcRect/>
          <a:stretch>
            <a:fillRect/>
          </a:stretch>
        </p:blipFill>
        <p:spPr>
          <a:xfrm>
            <a:off x="4911725" y="2119313"/>
            <a:ext cx="2705100" cy="3605212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2800" b="1" smtClean="0">
                <a:solidFill>
                  <a:srgbClr val="FF0000"/>
                </a:solidFill>
              </a:rPr>
              <a:t>Тижні педагогічної майстерності</a:t>
            </a:r>
            <a:endParaRPr lang="ru-RU" sz="2800" b="1" smtClean="0">
              <a:solidFill>
                <a:srgbClr val="FF0000"/>
              </a:solidFill>
            </a:endParaRPr>
          </a:p>
        </p:txBody>
      </p:sp>
      <p:pic>
        <p:nvPicPr>
          <p:cNvPr id="39938" name="Picture 3" descr="D:\ФОТО І ВІДЕО\Фото і відео 2024 р\Фото заняття ПРАВА\0-02-05-f924cd209c934a7f2cbf5b8a18405cbb6efed211c356b831b3be54f85b100c53_64e6ba2f38906aa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3350" y="1773238"/>
            <a:ext cx="1728788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39" name="Picture 4" descr="D:\ФОТО І ВІДЕО\Фото і відео 2024 р\Фото заняття ПРАВА\0-02-05-f3077734775585c06d9a70b1b7cfe2fe46fafe27c54fcbf57520ed1e13fcd3de_54e0d7e93eb82bfc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19475" y="1766888"/>
            <a:ext cx="1784350" cy="166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0" name="Picture 5" descr="D:\ФОТО І ВІДЕО\Фото відео 2023 рік\Національне Патриотичне 2023 рік\0-02-05-29371a7fde9c2aa36b19b89ae2329e0b4558d93f2dfad7188de71ae7487181c4_aba20d12940b77a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19475" y="3649663"/>
            <a:ext cx="1784350" cy="201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Picture 7" descr="D:\ФОТО І ВІДЕО\Фото відео 2023 рік\Національне Патриотичне 2023 рік\0-02-05-0ab7df21d078fe04dfafc9f5b93f6c0ff1eb1c51d470753d56b454c32a8e52e7_125c69db98055e7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03350" y="3644900"/>
            <a:ext cx="1728788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2" name="Picture 8" descr="D:\ФОТО І ВІДЕО\Фото і відео 2024 р\Фото заняття ПРАВА\0-02-05-1c42a5013534fa3da8cd5352964c7118175cdb2bb8a1cff04268594668344b13_f0077f56d762a16f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40363" y="1758950"/>
            <a:ext cx="2274887" cy="390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>
                <a:solidFill>
                  <a:srgbClr val="00B050"/>
                </a:solidFill>
              </a:rPr>
              <a:t>Моє щасливе дитинство</a:t>
            </a:r>
            <a:endParaRPr lang="ru-RU" smtClean="0">
              <a:solidFill>
                <a:srgbClr val="00B050"/>
              </a:solidFill>
            </a:endParaRPr>
          </a:p>
        </p:txBody>
      </p:sp>
      <p:pic>
        <p:nvPicPr>
          <p:cNvPr id="40962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>
          <a:xfrm>
            <a:off x="1298575" y="2205038"/>
            <a:ext cx="3200400" cy="3384550"/>
          </a:xfrm>
        </p:spPr>
      </p:pic>
      <p:pic>
        <p:nvPicPr>
          <p:cNvPr id="40963" name="Объект 7"/>
          <p:cNvPicPr>
            <a:picLocks noGrp="1" noChangeAspect="1"/>
          </p:cNvPicPr>
          <p:nvPr>
            <p:ph sz="quarter" idx="14"/>
          </p:nvPr>
        </p:nvPicPr>
        <p:blipFill>
          <a:blip r:embed="rId3"/>
          <a:srcRect/>
          <a:stretch>
            <a:fillRect/>
          </a:stretch>
        </p:blipFill>
        <p:spPr>
          <a:xfrm>
            <a:off x="4664075" y="2205038"/>
            <a:ext cx="3200400" cy="3384550"/>
          </a:xfr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800" smtClean="0">
                <a:solidFill>
                  <a:srgbClr val="C00000"/>
                </a:solidFill>
              </a:rPr>
              <a:t>Конкурс «Город на підвіконні»</a:t>
            </a:r>
            <a:endParaRPr lang="ru-RU" sz="3800" smtClean="0">
              <a:solidFill>
                <a:srgbClr val="C00000"/>
              </a:solidFill>
            </a:endParaRPr>
          </a:p>
        </p:txBody>
      </p:sp>
      <p:sp>
        <p:nvSpPr>
          <p:cNvPr id="41986" name="Объект 1"/>
          <p:cNvSpPr>
            <a:spLocks noGrp="1"/>
          </p:cNvSpPr>
          <p:nvPr>
            <p:ph sz="quarter" idx="13"/>
          </p:nvPr>
        </p:nvSpPr>
        <p:spPr>
          <a:xfrm>
            <a:off x="1298575" y="2120900"/>
            <a:ext cx="3200400" cy="3603625"/>
          </a:xfrm>
        </p:spPr>
        <p:txBody>
          <a:bodyPr/>
          <a:lstStyle/>
          <a:p>
            <a:endParaRPr lang="ru-RU" smtClean="0"/>
          </a:p>
        </p:txBody>
      </p:sp>
      <p:sp>
        <p:nvSpPr>
          <p:cNvPr id="41987" name="Объект 2"/>
          <p:cNvSpPr>
            <a:spLocks noGrp="1"/>
          </p:cNvSpPr>
          <p:nvPr>
            <p:ph sz="quarter" idx="14"/>
          </p:nvPr>
        </p:nvSpPr>
        <p:spPr>
          <a:xfrm>
            <a:off x="4664075" y="2119313"/>
            <a:ext cx="3200400" cy="3605212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41988" name="Picture 2" descr="D:\Мої документи\ФОТО І ВІДЕО\Фото і відео 2022\Город\изображение_viber_2022-02-17_10-32-29-7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800000" flipH="1" flipV="1">
            <a:off x="4572000" y="3829050"/>
            <a:ext cx="3136900" cy="189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9" name="Picture 3" descr="D:\Мої документи\ФОТО І ВІДЕО\Фото і відео 2022\Город\изображение_viber_2022-02-17_10-32-29-85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0800000" flipH="1" flipV="1">
            <a:off x="1497013" y="3829050"/>
            <a:ext cx="3074987" cy="189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0" name="Picture 4" descr="D:\Мої документи\ФОТО І ВІДЕО\Фото і відео 2022\Город\изображение_viber_2022-02-17_10-33-09-80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0800000" flipH="1" flipV="1">
            <a:off x="4572000" y="2151063"/>
            <a:ext cx="3136900" cy="1677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1" name="Picture 5" descr="D:\Мої документи\ФОТО І ВІДЕО\Фото і відео 2022\Город\изображение_viber_2022-02-17_10-32-29-64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0800000" flipH="1" flipV="1">
            <a:off x="1503363" y="2151063"/>
            <a:ext cx="3068637" cy="1677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Заголовок 1"/>
          <p:cNvSpPr>
            <a:spLocks noGrp="1"/>
          </p:cNvSpPr>
          <p:nvPr>
            <p:ph type="title"/>
          </p:nvPr>
        </p:nvSpPr>
        <p:spPr>
          <a:xfrm>
            <a:off x="1095375" y="817563"/>
            <a:ext cx="6964363" cy="1027112"/>
          </a:xfrm>
        </p:spPr>
        <p:txBody>
          <a:bodyPr/>
          <a:lstStyle/>
          <a:p>
            <a:r>
              <a:rPr lang="uk-UA" sz="3600" smtClean="0">
                <a:solidFill>
                  <a:srgbClr val="7030A0"/>
                </a:solidFill>
              </a:rPr>
              <a:t>Спортивні свята за участю батьків</a:t>
            </a:r>
            <a:endParaRPr lang="ru-RU" sz="3600" smtClean="0">
              <a:solidFill>
                <a:srgbClr val="7030A0"/>
              </a:solidFill>
            </a:endParaRPr>
          </a:p>
        </p:txBody>
      </p:sp>
      <p:pic>
        <p:nvPicPr>
          <p:cNvPr id="43010" name="Picture 2" descr="D:\ФОТО І ВІДЕО\Фото відео 2023 рік\Козацькі розваги 2023\0-02-05-e6a6eeb5a5cebf4e518506759da1382be788ae01385bd86300c33a097fbce0aa_875467f4dfe99e8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87450" y="1989138"/>
            <a:ext cx="1557338" cy="2076450"/>
          </a:xfrm>
        </p:spPr>
      </p:pic>
      <p:pic>
        <p:nvPicPr>
          <p:cNvPr id="43011" name="Picture 3" descr="D:\ФОТО І ВІДЕО\Фото відео 2023 рік\Козацькі розваги 2023\0-02-05-c9cf6f2009cfd0a47571c18c0fdd39d58ad3fd0a377487ad1e33f25706f4a84a_f6a6fe31723dffd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2138" y="1989138"/>
            <a:ext cx="2160587" cy="393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2" name="Picture 4" descr="D:\ФОТО І ВІДЕО\Фото відео 2023 рік\Козацькі розваги 2023\0-02-05-be19c159d3fbcaf4bf5b1657c2fad4db4267543c4d5f648a99d168e00615b3fc_7cf9de3e722e175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87450" y="4221163"/>
            <a:ext cx="1600200" cy="169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3" name="Picture 5" descr="D:\ФОТО І ВІДЕО\Фото відео 2023 рік\Козацькі розваги 2023\0-02-05-c6abc6602460a235d08da054c05281c84d569f757c7c952dcf64ac4c63242489_de340ad9e911130f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80063" y="1916113"/>
            <a:ext cx="252095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4" name="Picture 6" descr="D:\ФОТО І ВІДЕО\Фото відео 2023 рік\Козацькі розваги 2023\0-02-05-6345377e625d9769483390f41cce20bc5c7f9be723f0fb3122084c4269c52442_802d2c5f78f30bc9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80063" y="3624263"/>
            <a:ext cx="2520950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>
                <a:solidFill>
                  <a:srgbClr val="002060"/>
                </a:solidFill>
              </a:rPr>
              <a:t>Новорічні свята</a:t>
            </a:r>
            <a:endParaRPr lang="ru-RU" smtClean="0">
              <a:solidFill>
                <a:srgbClr val="002060"/>
              </a:solidFill>
            </a:endParaRPr>
          </a:p>
        </p:txBody>
      </p:sp>
      <p:pic>
        <p:nvPicPr>
          <p:cNvPr id="44034" name="Picture 2" descr="D:\ФОТО І ВІДЕО\Фото відео 2023 рік\Свято Новий рік 2023\0-02-05-7486824b4e3c208c611d462919f12eb0bc8a612481e23a1945d2b99d6eb9f14f_56e47d5b8fedac9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2060575"/>
            <a:ext cx="3384550" cy="361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5" name="Picture 3" descr="D:\ФОТО І ВІДЕО\Фото відео 2023 рік\Свято Новий рік 2023\0-02-05-f007045fc42396c621c2fdad8d4c7c028376f3a2deb758f5b8709666930f4be1_6f788e5365e73c75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787900" y="2060575"/>
            <a:ext cx="3455988" cy="3603625"/>
          </a:xfr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Заголовок 1"/>
          <p:cNvSpPr>
            <a:spLocks noGrp="1"/>
          </p:cNvSpPr>
          <p:nvPr>
            <p:ph type="title"/>
          </p:nvPr>
        </p:nvSpPr>
        <p:spPr>
          <a:xfrm>
            <a:off x="1095375" y="817563"/>
            <a:ext cx="6964363" cy="739775"/>
          </a:xfrm>
        </p:spPr>
        <p:txBody>
          <a:bodyPr/>
          <a:lstStyle/>
          <a:p>
            <a:r>
              <a:rPr lang="uk-UA" smtClean="0">
                <a:solidFill>
                  <a:srgbClr val="0070C0"/>
                </a:solidFill>
              </a:rPr>
              <a:t>День здоров’я</a:t>
            </a:r>
            <a:endParaRPr lang="ru-RU" smtClean="0">
              <a:solidFill>
                <a:srgbClr val="0070C0"/>
              </a:solidFill>
            </a:endParaRPr>
          </a:p>
        </p:txBody>
      </p:sp>
      <p:pic>
        <p:nvPicPr>
          <p:cNvPr id="45058" name="Picture 2" descr="D:\ФОТО І ВІДЕО\Фото і відео 2024 р\День здоровья 2024\0-02-05-99669db3947c11519d96b8a0769dfea9b76e04cbaef68e24ff785f91a25888f5_f07cbc57ac0382b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71550" y="1628775"/>
            <a:ext cx="4373563" cy="2232025"/>
          </a:xfrm>
        </p:spPr>
      </p:pic>
      <p:pic>
        <p:nvPicPr>
          <p:cNvPr id="45059" name="Picture 3" descr="D:\ФОТО І ВІДЕО\Фото і відео 2024 р\День здоровья 2024\0-02-05-231fdfa2c588d89cc9f6763ef7066b88789ef65ca139ac9fe0ee483a614f36d9_2671c26b0f6e0a1c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0063" y="1628775"/>
            <a:ext cx="2736850" cy="452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0" name="Picture 4" descr="D:\ФОТО І ВІДЕО\Фото і відео 2024 р\День здоровья 2024\0-02-05-6d9be69a5893ea0dfb9267e6c75127fb45d55b6b4f9c2a812562b52c2c16bdf3_b7f372e0f13e3a8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71550" y="3892550"/>
            <a:ext cx="4392613" cy="226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650" y="620713"/>
            <a:ext cx="7632700" cy="5616575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Brush Script MT" pitchFamily="66" charset="0"/>
              <a:buNone/>
              <a:defRPr/>
            </a:pPr>
            <a:r>
              <a:rPr lang="ru-RU" sz="5200" b="1" i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Виховує</a:t>
            </a:r>
            <a:r>
              <a:rPr lang="ru-RU" sz="52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все: </a:t>
            </a:r>
            <a:endParaRPr lang="ru-RU" sz="5200" b="1" i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Brush Script MT" pitchFamily="66" charset="0"/>
              <a:buNone/>
              <a:defRPr/>
            </a:pPr>
            <a:r>
              <a:rPr lang="ru-RU" sz="52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люди</a:t>
            </a:r>
            <a:r>
              <a:rPr lang="ru-RU" sz="52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</a:t>
            </a:r>
            <a:r>
              <a:rPr lang="ru-RU" sz="5200" b="1" i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речі</a:t>
            </a:r>
            <a:r>
              <a:rPr lang="ru-RU" sz="52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</a:t>
            </a:r>
            <a:r>
              <a:rPr lang="ru-RU" sz="5200" b="1" i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явища</a:t>
            </a:r>
            <a:r>
              <a:rPr lang="ru-RU" sz="52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але перш за все та </a:t>
            </a:r>
            <a:r>
              <a:rPr lang="ru-RU" sz="5200" b="1" i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довше</a:t>
            </a:r>
            <a:r>
              <a:rPr lang="ru-RU" sz="52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за все – Л</a:t>
            </a:r>
            <a:r>
              <a:rPr lang="ru-RU" sz="52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юди</a:t>
            </a:r>
            <a:r>
              <a:rPr lang="ru-RU" sz="52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 </a:t>
            </a:r>
            <a:r>
              <a:rPr lang="ru-RU" sz="52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З </a:t>
            </a:r>
            <a:r>
              <a:rPr lang="ru-RU" sz="52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них на </a:t>
            </a:r>
            <a:r>
              <a:rPr lang="ru-RU" sz="5200" b="1" i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першому</a:t>
            </a:r>
            <a:r>
              <a:rPr lang="ru-RU" sz="52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ru-RU" sz="5200" b="1" i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місці</a:t>
            </a:r>
            <a:r>
              <a:rPr lang="ru-RU" sz="52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– </a:t>
            </a:r>
            <a:r>
              <a:rPr lang="ru-RU" sz="52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Батьки </a:t>
            </a:r>
            <a:r>
              <a:rPr lang="ru-RU" sz="52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та </a:t>
            </a:r>
            <a:r>
              <a:rPr lang="ru-RU" sz="52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Педагоги.</a:t>
            </a:r>
            <a:r>
              <a:rPr lang="uk-UA" altLang="ru-RU" sz="5200" b="1" i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 </a:t>
            </a:r>
            <a:endParaRPr lang="uk-UA" altLang="ru-RU" sz="5200" b="1" i="1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1770</TotalTime>
  <Words>1313</Words>
  <Application>Microsoft Office PowerPoint</Application>
  <PresentationFormat>Экран (4:3)</PresentationFormat>
  <Paragraphs>267</Paragraphs>
  <Slides>33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Шаблон оформления</vt:lpstr>
      </vt:variant>
      <vt:variant>
        <vt:i4>4</vt:i4>
      </vt:variant>
      <vt:variant>
        <vt:lpstr>Заголовки слайдов</vt:lpstr>
      </vt:variant>
      <vt:variant>
        <vt:i4>33</vt:i4>
      </vt:variant>
    </vt:vector>
  </HeadingPairs>
  <TitlesOfParts>
    <vt:vector size="44" baseType="lpstr">
      <vt:lpstr>Arial</vt:lpstr>
      <vt:lpstr>Constantia</vt:lpstr>
      <vt:lpstr>Brush Script MT</vt:lpstr>
      <vt:lpstr>Calibri</vt:lpstr>
      <vt:lpstr>Franklin Gothic Book</vt:lpstr>
      <vt:lpstr>Rage Italic</vt:lpstr>
      <vt:lpstr>Times New Roman</vt:lpstr>
      <vt:lpstr>Кнопка</vt:lpstr>
      <vt:lpstr>Кнопка</vt:lpstr>
      <vt:lpstr>Кнопка</vt:lpstr>
      <vt:lpstr>Кнопка</vt:lpstr>
      <vt:lpstr>Слайд 1</vt:lpstr>
      <vt:lpstr>Завдання на 2023– 2024 навчальний рік</vt:lpstr>
      <vt:lpstr>Педагогічні ради </vt:lpstr>
      <vt:lpstr>Слайд 4</vt:lpstr>
      <vt:lpstr>Слайд 5</vt:lpstr>
      <vt:lpstr>Слайд 6</vt:lpstr>
      <vt:lpstr>Семінари- практикуми</vt:lpstr>
      <vt:lpstr>Слайд 8</vt:lpstr>
      <vt:lpstr>Відкриті заняття для педагогів міста </vt:lpstr>
      <vt:lpstr>Курсова  перепідготовка </vt:lpstr>
      <vt:lpstr>Проведено відкритих занять для педагогів закладу</vt:lpstr>
      <vt:lpstr>Проведено занять для педагогів закладу</vt:lpstr>
      <vt:lpstr>Проведено занять для педагогів закладу</vt:lpstr>
      <vt:lpstr>Атестація </vt:lpstr>
      <vt:lpstr>Всього по Бориспільському ЗДО  «Веселка» ідуть до школи 102 дитини та з них брали  участь у діагностуванні  97 дітей старшого дошкільного віку: </vt:lpstr>
      <vt:lpstr>Логопедичний пункт </vt:lpstr>
      <vt:lpstr>Робота із зверненнями громадян</vt:lpstr>
      <vt:lpstr>Звіт по харчуванню за 2023 навчальний рік.  Виконані натуральні норми на такі продукти.</vt:lpstr>
      <vt:lpstr>Виконані норми на продукти</vt:lpstr>
      <vt:lpstr>Не виконані норми на такі продукти: </vt:lpstr>
      <vt:lpstr>Безоплатною пільгою за харчування користуються: </vt:lpstr>
      <vt:lpstr>Безоплатною пільгою за харчування користуються:</vt:lpstr>
      <vt:lpstr>Фінансово-господарська діяльність  2023 рік. Бюджетні кошти </vt:lpstr>
      <vt:lpstr>Слайд 24</vt:lpstr>
      <vt:lpstr>Вакансії </vt:lpstr>
      <vt:lpstr>Виставка поробок  з овочів  «Красу  дарує нам осіння днина»</vt:lpstr>
      <vt:lpstr>Тижні педагогічної майстерності</vt:lpstr>
      <vt:lpstr>Моє щасливе дитинство</vt:lpstr>
      <vt:lpstr>Конкурс «Город на підвіконні»</vt:lpstr>
      <vt:lpstr>Спортивні свята за участю батьків</vt:lpstr>
      <vt:lpstr>Новорічні свята</vt:lpstr>
      <vt:lpstr>День здоров’я</vt:lpstr>
      <vt:lpstr>Слайд 33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Machine</dc:creator>
  <cp:lastModifiedBy>User</cp:lastModifiedBy>
  <cp:revision>213</cp:revision>
  <dcterms:created xsi:type="dcterms:W3CDTF">2019-05-30T10:41:46Z</dcterms:created>
  <dcterms:modified xsi:type="dcterms:W3CDTF">2024-05-28T13:38:19Z</dcterms:modified>
</cp:coreProperties>
</file>